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09" r:id="rId4"/>
    <p:sldId id="370" r:id="rId5"/>
    <p:sldId id="321" r:id="rId6"/>
    <p:sldId id="333" r:id="rId7"/>
    <p:sldId id="369" r:id="rId8"/>
    <p:sldId id="367" r:id="rId9"/>
    <p:sldId id="368" r:id="rId10"/>
    <p:sldId id="261" r:id="rId11"/>
    <p:sldId id="356" r:id="rId12"/>
    <p:sldId id="350" r:id="rId13"/>
    <p:sldId id="349" r:id="rId14"/>
    <p:sldId id="351" r:id="rId15"/>
    <p:sldId id="355" r:id="rId16"/>
    <p:sldId id="352" r:id="rId17"/>
    <p:sldId id="354" r:id="rId18"/>
    <p:sldId id="353" r:id="rId19"/>
    <p:sldId id="319" r:id="rId20"/>
    <p:sldId id="371" r:id="rId21"/>
    <p:sldId id="359" r:id="rId22"/>
    <p:sldId id="360" r:id="rId23"/>
    <p:sldId id="363" r:id="rId24"/>
    <p:sldId id="335" r:id="rId25"/>
    <p:sldId id="338" r:id="rId26"/>
    <p:sldId id="347" r:id="rId27"/>
    <p:sldId id="365" r:id="rId28"/>
    <p:sldId id="372" r:id="rId29"/>
    <p:sldId id="339" r:id="rId30"/>
    <p:sldId id="310" r:id="rId31"/>
    <p:sldId id="311" r:id="rId32"/>
    <p:sldId id="298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ginn" id="{AFEF0ED6-9B9F-4565-B456-F957715EDB62}">
          <p14:sldIdLst>
            <p14:sldId id="256"/>
            <p14:sldId id="312"/>
            <p14:sldId id="309"/>
          </p14:sldIdLst>
        </p14:section>
        <p14:section name="Kontext" id="{2AEE45D4-FD89-4DDC-AD6A-8D99554B222A}">
          <p14:sldIdLst>
            <p14:sldId id="370"/>
          </p14:sldIdLst>
        </p14:section>
        <p14:section name="Inhalt" id="{113EC7B6-A4C0-4553-ADC2-F3FF1473593E}">
          <p14:sldIdLst>
            <p14:sldId id="321"/>
            <p14:sldId id="333"/>
            <p14:sldId id="369"/>
            <p14:sldId id="367"/>
            <p14:sldId id="368"/>
          </p14:sldIdLst>
        </p14:section>
        <p14:section name="Analyse 1" id="{BE0998F2-8CD5-44F3-9F6A-081586D9BD36}">
          <p14:sldIdLst>
            <p14:sldId id="261"/>
            <p14:sldId id="356"/>
            <p14:sldId id="350"/>
            <p14:sldId id="349"/>
            <p14:sldId id="351"/>
          </p14:sldIdLst>
        </p14:section>
        <p14:section name="Analyse 2" id="{44349E33-2797-41D4-81B6-926E77F6F8A6}">
          <p14:sldIdLst>
            <p14:sldId id="355"/>
            <p14:sldId id="352"/>
            <p14:sldId id="354"/>
            <p14:sldId id="353"/>
          </p14:sldIdLst>
        </p14:section>
        <p14:section name="Analyse 3" id="{733E77FA-5B87-41C9-A984-0114DDE862A9}">
          <p14:sldIdLst>
            <p14:sldId id="319"/>
            <p14:sldId id="371"/>
            <p14:sldId id="359"/>
            <p14:sldId id="360"/>
            <p14:sldId id="363"/>
          </p14:sldIdLst>
        </p14:section>
        <p14:section name="Maieutik" id="{130CD308-D3DC-4349-B0C6-687E3D59880C}">
          <p14:sldIdLst>
            <p14:sldId id="335"/>
          </p14:sldIdLst>
        </p14:section>
        <p14:section name="Anwendung heute" id="{6E7E5DF9-A773-449A-B702-1A3761033BD0}">
          <p14:sldIdLst>
            <p14:sldId id="338"/>
            <p14:sldId id="347"/>
          </p14:sldIdLst>
        </p14:section>
        <p14:section name="Verhaltenstherapie" id="{47AC3792-60F2-48A0-AA55-72C9F2A37464}">
          <p14:sldIdLst>
            <p14:sldId id="365"/>
            <p14:sldId id="372"/>
          </p14:sldIdLst>
        </p14:section>
        <p14:section name="Bedeutung der Alten Sprachen" id="{645C2E1C-A901-4DD8-96CF-8F93007ED771}">
          <p14:sldIdLst>
            <p14:sldId id="339"/>
            <p14:sldId id="310"/>
            <p14:sldId id="311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D4B"/>
    <a:srgbClr val="789396"/>
    <a:srgbClr val="7CB2B8"/>
    <a:srgbClr val="7BAEB3"/>
    <a:srgbClr val="80AFAE"/>
    <a:srgbClr val="79A8B5"/>
    <a:srgbClr val="7998B5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1C073-BDF2-40AA-90B1-1A8550A9E446}" type="doc">
      <dgm:prSet loTypeId="urn:microsoft.com/office/officeart/2005/8/layout/cycle8" loCatId="cycle" qsTypeId="urn:microsoft.com/office/officeart/2005/8/quickstyle/simple1" qsCatId="simple" csTypeId="urn:microsoft.com/office/officeart/2005/8/colors/accent2_1" csCatId="accent2" phldr="1"/>
      <dgm:spPr/>
    </dgm:pt>
    <dgm:pt modelId="{F232CF1D-A479-49B5-B3C9-FD1A5354601F}">
      <dgm:prSet phldrT="[Text]"/>
      <dgm:spPr/>
      <dgm:t>
        <a:bodyPr/>
        <a:lstStyle/>
        <a:p>
          <a:endParaRPr lang="de-DE" dirty="0"/>
        </a:p>
      </dgm:t>
    </dgm:pt>
    <dgm:pt modelId="{826F7C34-F64B-431E-962F-CD38F4B2C13D}" type="sibTrans" cxnId="{ABA2A62C-9DE2-459E-B9CA-1AE2ECE435F5}">
      <dgm:prSet/>
      <dgm:spPr/>
      <dgm:t>
        <a:bodyPr/>
        <a:lstStyle/>
        <a:p>
          <a:endParaRPr lang="de-DE"/>
        </a:p>
      </dgm:t>
    </dgm:pt>
    <dgm:pt modelId="{9F4789AD-6BFA-4047-8A79-328F8F2B5A95}" type="parTrans" cxnId="{ABA2A62C-9DE2-459E-B9CA-1AE2ECE435F5}">
      <dgm:prSet/>
      <dgm:spPr/>
      <dgm:t>
        <a:bodyPr/>
        <a:lstStyle/>
        <a:p>
          <a:endParaRPr lang="de-DE"/>
        </a:p>
      </dgm:t>
    </dgm:pt>
    <dgm:pt modelId="{1C57DCFA-E141-411E-A0F1-E80509C2933C}" type="pres">
      <dgm:prSet presAssocID="{F921C073-BDF2-40AA-90B1-1A8550A9E446}" presName="compositeShape" presStyleCnt="0">
        <dgm:presLayoutVars>
          <dgm:chMax val="7"/>
          <dgm:dir/>
          <dgm:resizeHandles val="exact"/>
        </dgm:presLayoutVars>
      </dgm:prSet>
      <dgm:spPr/>
    </dgm:pt>
    <dgm:pt modelId="{F16FBE66-779E-49AB-A7C3-A77D795F2245}" type="pres">
      <dgm:prSet presAssocID="{F921C073-BDF2-40AA-90B1-1A8550A9E446}" presName="wedge1" presStyleLbl="node1" presStyleIdx="0" presStyleCnt="1" custLinFactNeighborX="0" custLinFactNeighborY="370"/>
      <dgm:spPr/>
    </dgm:pt>
    <dgm:pt modelId="{423841EB-7A3D-49D2-9BAB-346E1C9215C5}" type="pres">
      <dgm:prSet presAssocID="{F921C073-BDF2-40AA-90B1-1A8550A9E446}" presName="dummy1a" presStyleCnt="0"/>
      <dgm:spPr/>
    </dgm:pt>
    <dgm:pt modelId="{7870A370-51BA-43EC-8678-9073DF4528BB}" type="pres">
      <dgm:prSet presAssocID="{F921C073-BDF2-40AA-90B1-1A8550A9E446}" presName="dummy1b" presStyleCnt="0"/>
      <dgm:spPr/>
    </dgm:pt>
    <dgm:pt modelId="{51D95FD2-C174-4183-8656-3608BB317C54}" type="pres">
      <dgm:prSet presAssocID="{F921C073-BDF2-40AA-90B1-1A8550A9E446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A613D455-D49C-4109-BC16-AB7611823906}" type="pres">
      <dgm:prSet presAssocID="{826F7C34-F64B-431E-962F-CD38F4B2C13D}" presName="arrowWedge1single" presStyleLbl="fgSibTrans2D1" presStyleIdx="0" presStyleCnt="1"/>
      <dgm:spPr/>
    </dgm:pt>
  </dgm:ptLst>
  <dgm:cxnLst>
    <dgm:cxn modelId="{40DB240A-591E-4441-B83C-19E3F9957E35}" type="presOf" srcId="{F921C073-BDF2-40AA-90B1-1A8550A9E446}" destId="{1C57DCFA-E141-411E-A0F1-E80509C2933C}" srcOrd="0" destOrd="0" presId="urn:microsoft.com/office/officeart/2005/8/layout/cycle8"/>
    <dgm:cxn modelId="{ABA2A62C-9DE2-459E-B9CA-1AE2ECE435F5}" srcId="{F921C073-BDF2-40AA-90B1-1A8550A9E446}" destId="{F232CF1D-A479-49B5-B3C9-FD1A5354601F}" srcOrd="0" destOrd="0" parTransId="{9F4789AD-6BFA-4047-8A79-328F8F2B5A95}" sibTransId="{826F7C34-F64B-431E-962F-CD38F4B2C13D}"/>
    <dgm:cxn modelId="{33F17686-CE6A-44A5-B052-F00DD5B04CDD}" type="presOf" srcId="{F232CF1D-A479-49B5-B3C9-FD1A5354601F}" destId="{51D95FD2-C174-4183-8656-3608BB317C54}" srcOrd="1" destOrd="0" presId="urn:microsoft.com/office/officeart/2005/8/layout/cycle8"/>
    <dgm:cxn modelId="{C2FDB7F6-38FC-4F0F-B6C9-559F95063B2F}" type="presOf" srcId="{F232CF1D-A479-49B5-B3C9-FD1A5354601F}" destId="{F16FBE66-779E-49AB-A7C3-A77D795F2245}" srcOrd="0" destOrd="0" presId="urn:microsoft.com/office/officeart/2005/8/layout/cycle8"/>
    <dgm:cxn modelId="{85F4B0E5-6C13-49C6-9E50-62A39739352F}" type="presParOf" srcId="{1C57DCFA-E141-411E-A0F1-E80509C2933C}" destId="{F16FBE66-779E-49AB-A7C3-A77D795F2245}" srcOrd="0" destOrd="0" presId="urn:microsoft.com/office/officeart/2005/8/layout/cycle8"/>
    <dgm:cxn modelId="{86AE28A7-55CE-4E7D-88A6-FEEF8DE2CF35}" type="presParOf" srcId="{1C57DCFA-E141-411E-A0F1-E80509C2933C}" destId="{423841EB-7A3D-49D2-9BAB-346E1C9215C5}" srcOrd="1" destOrd="0" presId="urn:microsoft.com/office/officeart/2005/8/layout/cycle8"/>
    <dgm:cxn modelId="{F5347D9C-C6AC-48B8-9B52-92175895C3A1}" type="presParOf" srcId="{1C57DCFA-E141-411E-A0F1-E80509C2933C}" destId="{7870A370-51BA-43EC-8678-9073DF4528BB}" srcOrd="2" destOrd="0" presId="urn:microsoft.com/office/officeart/2005/8/layout/cycle8"/>
    <dgm:cxn modelId="{C216D60C-626F-4CBE-83C4-9DAE175D9714}" type="presParOf" srcId="{1C57DCFA-E141-411E-A0F1-E80509C2933C}" destId="{51D95FD2-C174-4183-8656-3608BB317C54}" srcOrd="3" destOrd="0" presId="urn:microsoft.com/office/officeart/2005/8/layout/cycle8"/>
    <dgm:cxn modelId="{A6ED53A3-9CFB-4792-9DB3-9562BE5FB404}" type="presParOf" srcId="{1C57DCFA-E141-411E-A0F1-E80509C2933C}" destId="{A613D455-D49C-4109-BC16-AB7611823906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21C073-BDF2-40AA-90B1-1A8550A9E446}" type="doc">
      <dgm:prSet loTypeId="urn:microsoft.com/office/officeart/2005/8/layout/cycle8" loCatId="cycle" qsTypeId="urn:microsoft.com/office/officeart/2005/8/quickstyle/simple1" qsCatId="simple" csTypeId="urn:microsoft.com/office/officeart/2005/8/colors/accent2_1" csCatId="accent2" phldr="1"/>
      <dgm:spPr/>
    </dgm:pt>
    <dgm:pt modelId="{F232CF1D-A479-49B5-B3C9-FD1A5354601F}">
      <dgm:prSet phldrT="[Text]"/>
      <dgm:spPr/>
      <dgm:t>
        <a:bodyPr/>
        <a:lstStyle/>
        <a:p>
          <a:endParaRPr lang="de-DE" dirty="0"/>
        </a:p>
      </dgm:t>
    </dgm:pt>
    <dgm:pt modelId="{826F7C34-F64B-431E-962F-CD38F4B2C13D}" type="sibTrans" cxnId="{ABA2A62C-9DE2-459E-B9CA-1AE2ECE435F5}">
      <dgm:prSet/>
      <dgm:spPr/>
      <dgm:t>
        <a:bodyPr/>
        <a:lstStyle/>
        <a:p>
          <a:endParaRPr lang="de-DE"/>
        </a:p>
      </dgm:t>
    </dgm:pt>
    <dgm:pt modelId="{9F4789AD-6BFA-4047-8A79-328F8F2B5A95}" type="parTrans" cxnId="{ABA2A62C-9DE2-459E-B9CA-1AE2ECE435F5}">
      <dgm:prSet/>
      <dgm:spPr/>
      <dgm:t>
        <a:bodyPr/>
        <a:lstStyle/>
        <a:p>
          <a:endParaRPr lang="de-DE"/>
        </a:p>
      </dgm:t>
    </dgm:pt>
    <dgm:pt modelId="{1C57DCFA-E141-411E-A0F1-E80509C2933C}" type="pres">
      <dgm:prSet presAssocID="{F921C073-BDF2-40AA-90B1-1A8550A9E446}" presName="compositeShape" presStyleCnt="0">
        <dgm:presLayoutVars>
          <dgm:chMax val="7"/>
          <dgm:dir/>
          <dgm:resizeHandles val="exact"/>
        </dgm:presLayoutVars>
      </dgm:prSet>
      <dgm:spPr/>
    </dgm:pt>
    <dgm:pt modelId="{F16FBE66-779E-49AB-A7C3-A77D795F2245}" type="pres">
      <dgm:prSet presAssocID="{F921C073-BDF2-40AA-90B1-1A8550A9E446}" presName="wedge1" presStyleLbl="node1" presStyleIdx="0" presStyleCnt="1" custLinFactNeighborX="0" custLinFactNeighborY="370"/>
      <dgm:spPr/>
    </dgm:pt>
    <dgm:pt modelId="{423841EB-7A3D-49D2-9BAB-346E1C9215C5}" type="pres">
      <dgm:prSet presAssocID="{F921C073-BDF2-40AA-90B1-1A8550A9E446}" presName="dummy1a" presStyleCnt="0"/>
      <dgm:spPr/>
    </dgm:pt>
    <dgm:pt modelId="{7870A370-51BA-43EC-8678-9073DF4528BB}" type="pres">
      <dgm:prSet presAssocID="{F921C073-BDF2-40AA-90B1-1A8550A9E446}" presName="dummy1b" presStyleCnt="0"/>
      <dgm:spPr/>
    </dgm:pt>
    <dgm:pt modelId="{51D95FD2-C174-4183-8656-3608BB317C54}" type="pres">
      <dgm:prSet presAssocID="{F921C073-BDF2-40AA-90B1-1A8550A9E446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A613D455-D49C-4109-BC16-AB7611823906}" type="pres">
      <dgm:prSet presAssocID="{826F7C34-F64B-431E-962F-CD38F4B2C13D}" presName="arrowWedge1single" presStyleLbl="fgSibTrans2D1" presStyleIdx="0" presStyleCnt="1"/>
      <dgm:spPr/>
    </dgm:pt>
  </dgm:ptLst>
  <dgm:cxnLst>
    <dgm:cxn modelId="{40DB240A-591E-4441-B83C-19E3F9957E35}" type="presOf" srcId="{F921C073-BDF2-40AA-90B1-1A8550A9E446}" destId="{1C57DCFA-E141-411E-A0F1-E80509C2933C}" srcOrd="0" destOrd="0" presId="urn:microsoft.com/office/officeart/2005/8/layout/cycle8"/>
    <dgm:cxn modelId="{ABA2A62C-9DE2-459E-B9CA-1AE2ECE435F5}" srcId="{F921C073-BDF2-40AA-90B1-1A8550A9E446}" destId="{F232CF1D-A479-49B5-B3C9-FD1A5354601F}" srcOrd="0" destOrd="0" parTransId="{9F4789AD-6BFA-4047-8A79-328F8F2B5A95}" sibTransId="{826F7C34-F64B-431E-962F-CD38F4B2C13D}"/>
    <dgm:cxn modelId="{33F17686-CE6A-44A5-B052-F00DD5B04CDD}" type="presOf" srcId="{F232CF1D-A479-49B5-B3C9-FD1A5354601F}" destId="{51D95FD2-C174-4183-8656-3608BB317C54}" srcOrd="1" destOrd="0" presId="urn:microsoft.com/office/officeart/2005/8/layout/cycle8"/>
    <dgm:cxn modelId="{C2FDB7F6-38FC-4F0F-B6C9-559F95063B2F}" type="presOf" srcId="{F232CF1D-A479-49B5-B3C9-FD1A5354601F}" destId="{F16FBE66-779E-49AB-A7C3-A77D795F2245}" srcOrd="0" destOrd="0" presId="urn:microsoft.com/office/officeart/2005/8/layout/cycle8"/>
    <dgm:cxn modelId="{85F4B0E5-6C13-49C6-9E50-62A39739352F}" type="presParOf" srcId="{1C57DCFA-E141-411E-A0F1-E80509C2933C}" destId="{F16FBE66-779E-49AB-A7C3-A77D795F2245}" srcOrd="0" destOrd="0" presId="urn:microsoft.com/office/officeart/2005/8/layout/cycle8"/>
    <dgm:cxn modelId="{86AE28A7-55CE-4E7D-88A6-FEEF8DE2CF35}" type="presParOf" srcId="{1C57DCFA-E141-411E-A0F1-E80509C2933C}" destId="{423841EB-7A3D-49D2-9BAB-346E1C9215C5}" srcOrd="1" destOrd="0" presId="urn:microsoft.com/office/officeart/2005/8/layout/cycle8"/>
    <dgm:cxn modelId="{F5347D9C-C6AC-48B8-9B52-92175895C3A1}" type="presParOf" srcId="{1C57DCFA-E141-411E-A0F1-E80509C2933C}" destId="{7870A370-51BA-43EC-8678-9073DF4528BB}" srcOrd="2" destOrd="0" presId="urn:microsoft.com/office/officeart/2005/8/layout/cycle8"/>
    <dgm:cxn modelId="{C216D60C-626F-4CBE-83C4-9DAE175D9714}" type="presParOf" srcId="{1C57DCFA-E141-411E-A0F1-E80509C2933C}" destId="{51D95FD2-C174-4183-8656-3608BB317C54}" srcOrd="3" destOrd="0" presId="urn:microsoft.com/office/officeart/2005/8/layout/cycle8"/>
    <dgm:cxn modelId="{A6ED53A3-9CFB-4792-9DB3-9562BE5FB404}" type="presParOf" srcId="{1C57DCFA-E141-411E-A0F1-E80509C2933C}" destId="{A613D455-D49C-4109-BC16-AB7611823906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FBE66-779E-49AB-A7C3-A77D795F2245}">
      <dsp:nvSpPr>
        <dsp:cNvPr id="0" name=""/>
        <dsp:cNvSpPr/>
      </dsp:nvSpPr>
      <dsp:spPr>
        <a:xfrm>
          <a:off x="1454098" y="304541"/>
          <a:ext cx="3078099" cy="3078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500" kern="1200" dirty="0"/>
        </a:p>
      </dsp:txBody>
      <dsp:txXfrm>
        <a:off x="1967115" y="817557"/>
        <a:ext cx="2052066" cy="2052066"/>
      </dsp:txXfrm>
    </dsp:sp>
    <dsp:sp modelId="{A613D455-D49C-4109-BC16-AB7611823906}">
      <dsp:nvSpPr>
        <dsp:cNvPr id="0" name=""/>
        <dsp:cNvSpPr/>
      </dsp:nvSpPr>
      <dsp:spPr>
        <a:xfrm>
          <a:off x="1281549" y="113887"/>
          <a:ext cx="3459197" cy="3459197"/>
        </a:xfrm>
        <a:prstGeom prst="circularArrow">
          <a:avLst>
            <a:gd name="adj1" fmla="val 5085"/>
            <a:gd name="adj2" fmla="val 327528"/>
            <a:gd name="adj3" fmla="val 15832265"/>
            <a:gd name="adj4" fmla="val 16240207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FBE66-779E-49AB-A7C3-A77D795F2245}">
      <dsp:nvSpPr>
        <dsp:cNvPr id="0" name=""/>
        <dsp:cNvSpPr/>
      </dsp:nvSpPr>
      <dsp:spPr>
        <a:xfrm>
          <a:off x="1454098" y="304541"/>
          <a:ext cx="3078099" cy="3078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500" kern="1200" dirty="0"/>
        </a:p>
      </dsp:txBody>
      <dsp:txXfrm>
        <a:off x="1967115" y="817557"/>
        <a:ext cx="2052066" cy="2052066"/>
      </dsp:txXfrm>
    </dsp:sp>
    <dsp:sp modelId="{A613D455-D49C-4109-BC16-AB7611823906}">
      <dsp:nvSpPr>
        <dsp:cNvPr id="0" name=""/>
        <dsp:cNvSpPr/>
      </dsp:nvSpPr>
      <dsp:spPr>
        <a:xfrm>
          <a:off x="1281549" y="113887"/>
          <a:ext cx="3459197" cy="3459197"/>
        </a:xfrm>
        <a:prstGeom prst="circularArrow">
          <a:avLst>
            <a:gd name="adj1" fmla="val 5085"/>
            <a:gd name="adj2" fmla="val 327528"/>
            <a:gd name="adj3" fmla="val 15832265"/>
            <a:gd name="adj4" fmla="val 16240207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53762-EBD1-4399-B088-88B37B5C3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D7B56F-5348-406B-AE55-40D14DCCF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D93586-1410-4E83-BC1F-934CBEFC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2E2-0D8D-4B41-9759-F95DD8ED62C8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FA8A7E-C8A2-4A88-94AC-DA0832EF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08A295-A3FC-477C-A4F7-4C36399E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897D-B2B5-4B88-8036-6FD84B8AC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28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51B4A-25C8-4C46-A836-9C1687CF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430CCE7-DE2C-4DE5-886B-68922140B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156375-0175-4001-A067-ECF42100E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2E2-0D8D-4B41-9759-F95DD8ED62C8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DD1B58-C6E8-4709-BDD8-1B1A3AC33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737AE-5CD3-4639-BCEB-8C347358D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897D-B2B5-4B88-8036-6FD84B8AC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1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F4B820C-F59C-4A54-AF13-02DBB228C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BE89AE-12C4-44BC-8E6A-AAD2F9CFE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2846EF-7DB9-4B43-BE9A-6C9180D8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2E2-0D8D-4B41-9759-F95DD8ED62C8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C0B3D7-2141-4CCB-9DA9-BC0B0108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BB10AC-B6B0-42E8-80F5-C5522553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897D-B2B5-4B88-8036-6FD84B8AC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83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045BC-0A54-4ABF-94DC-19D021AC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400211-0B76-44A1-8C2F-D14373083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521F85-EEA7-4227-9684-B716F8F1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2E2-0D8D-4B41-9759-F95DD8ED62C8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3B7F26-844F-48D5-A185-FEC21CBA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175BA3-DDDA-41EC-82EB-D406915B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897D-B2B5-4B88-8036-6FD84B8AC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23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09BB9-C8E8-4DB5-9238-2620A173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86A04B-45E4-483D-BB67-0E2516800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F9B648-F00E-4493-B409-6E224750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2E2-0D8D-4B41-9759-F95DD8ED62C8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B3F5EF-E805-4BE0-BCB9-898792B8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74686C-A02E-41BE-B626-BA08F86B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897D-B2B5-4B88-8036-6FD84B8AC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82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89BB9-2733-4A38-A0CB-94846F20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A4DB4A-8D66-4E41-8F48-521359BEB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FE6522-622D-4717-B5C8-8E3698CD7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6619DC-29CF-4843-9A5B-52D45579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2E2-0D8D-4B41-9759-F95DD8ED62C8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D18DE0-332D-404B-976B-575559B4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71D1BF-3F13-447D-8447-F572F9E6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897D-B2B5-4B88-8036-6FD84B8AC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5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A824E-DA74-47F5-9F89-F6110846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5D88C8-162A-4FDF-A7D1-44D4015C8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086D6F-5D19-4167-B53D-4306F44E2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D8E7FA2-E7FE-4B6F-A035-E78B4A47D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270BD3A-DF86-4419-AABF-F3C9A744D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26E9E87-B761-41E5-AEAF-6B6F5DE9C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2E2-0D8D-4B41-9759-F95DD8ED62C8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2AD41E8-3DA4-4707-93C9-4F9A53B5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131604-B1C6-4E01-A002-3DBAAF11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897D-B2B5-4B88-8036-6FD84B8AC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9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AE67A-8EDD-4AC9-B2BC-6BB26F65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DEE131-7F04-4166-A52F-0A1C940B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2E2-0D8D-4B41-9759-F95DD8ED62C8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D3DE03-EA4F-4095-B98A-73A1E3A4F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66694B-AECE-45ED-890F-F0FBDE97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897D-B2B5-4B88-8036-6FD84B8AC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75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08698E-5BAA-4734-9F0C-1DB2E460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2E2-0D8D-4B41-9759-F95DD8ED62C8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10A783-2EC9-4382-AD64-27B43F42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BA51B6-A033-4787-8DE7-13C56F58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897D-B2B5-4B88-8036-6FD84B8AC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22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9E4D5-7579-4EF8-9CFD-94D40DD2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E349E-DBD5-46D9-97F7-98577B45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F3D379-3D4D-4802-B407-8EB8DC103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27F578-692D-4EE4-BD6A-8DE99878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2E2-0D8D-4B41-9759-F95DD8ED62C8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17F5A2-886E-4418-A125-DAA752C7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EC405F-3955-4D1B-9EBF-5C6D8A1C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897D-B2B5-4B88-8036-6FD84B8AC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84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C13D2-51C5-437F-931D-8701B28B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F96C1DB-A9B8-4FCF-A56D-A606E387D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B18E99-F6F6-4651-B629-75AFA75B3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DC03AD-CD06-4CD8-B264-BE961773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62E2-0D8D-4B41-9759-F95DD8ED62C8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04301F-B6DB-4557-820E-DD6EB516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20C076A-21C7-4AA2-AE21-8B8E5D65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897D-B2B5-4B88-8036-6FD84B8AC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31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3DC41A-780D-44ED-B6FC-3093FA8C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A71FD2-3BDE-45DE-955E-5A3AD8892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2E9835-B2E3-4A02-9EB5-3BED73D8F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A62E2-0D8D-4B41-9759-F95DD8ED62C8}" type="datetimeFigureOut">
              <a:rPr lang="de-DE" smtClean="0"/>
              <a:t>10.12.2021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305620-19DC-45A9-95E5-5B536AA4B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59F7BD-4B60-4627-9E6D-FF8B9E6E2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897D-B2B5-4B88-8036-6FD84B8AC3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27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9B872E0-A564-4697-9C69-FE0EB37B5E4A}"/>
              </a:ext>
            </a:extLst>
          </p:cNvPr>
          <p:cNvSpPr txBox="1"/>
          <p:nvPr/>
        </p:nvSpPr>
        <p:spPr>
          <a:xfrm>
            <a:off x="-162371" y="-153824"/>
            <a:ext cx="12605047" cy="7161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9BC691A-2EE6-4180-A2AF-9360CF98B3C4}"/>
              </a:ext>
            </a:extLst>
          </p:cNvPr>
          <p:cNvSpPr txBox="1"/>
          <p:nvPr/>
        </p:nvSpPr>
        <p:spPr>
          <a:xfrm>
            <a:off x="4066808" y="727439"/>
            <a:ext cx="405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Themenorientierte Analyse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27C4821-781B-4638-95C0-61311179CB12}"/>
              </a:ext>
            </a:extLst>
          </p:cNvPr>
          <p:cNvCxnSpPr/>
          <p:nvPr/>
        </p:nvCxnSpPr>
        <p:spPr>
          <a:xfrm>
            <a:off x="1671725" y="5329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929B86F8-F5BD-4733-8FFF-E233175DF959}"/>
              </a:ext>
            </a:extLst>
          </p:cNvPr>
          <p:cNvGrpSpPr/>
          <p:nvPr/>
        </p:nvGrpSpPr>
        <p:grpSpPr>
          <a:xfrm>
            <a:off x="418456" y="1256383"/>
            <a:ext cx="9404849" cy="4109528"/>
            <a:chOff x="418456" y="1256383"/>
            <a:chExt cx="9404849" cy="4109528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B2E7494C-7BC5-4857-A68E-03DFBD321B64}"/>
                </a:ext>
              </a:extLst>
            </p:cNvPr>
            <p:cNvCxnSpPr>
              <a:cxnSpLocks/>
            </p:cNvCxnSpPr>
            <p:nvPr/>
          </p:nvCxnSpPr>
          <p:spPr>
            <a:xfrm>
              <a:off x="7222435" y="2338140"/>
              <a:ext cx="0" cy="3001584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3E140066-A72E-4D51-BD40-5D341054AA30}"/>
                </a:ext>
              </a:extLst>
            </p:cNvPr>
            <p:cNvGrpSpPr/>
            <p:nvPr/>
          </p:nvGrpSpPr>
          <p:grpSpPr>
            <a:xfrm>
              <a:off x="418456" y="1256383"/>
              <a:ext cx="9404849" cy="4109528"/>
              <a:chOff x="418456" y="1256383"/>
              <a:chExt cx="9404849" cy="4109528"/>
            </a:xfrm>
          </p:grpSpPr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64D0F6CE-628C-4472-9CA8-F8E3B0A753AE}"/>
                  </a:ext>
                </a:extLst>
              </p:cNvPr>
              <p:cNvGrpSpPr/>
              <p:nvPr/>
            </p:nvGrpSpPr>
            <p:grpSpPr>
              <a:xfrm>
                <a:off x="418456" y="2364327"/>
                <a:ext cx="9404849" cy="3001584"/>
                <a:chOff x="418456" y="2358603"/>
                <a:chExt cx="9404849" cy="3001584"/>
              </a:xfrm>
            </p:grpSpPr>
            <p:grpSp>
              <p:nvGrpSpPr>
                <p:cNvPr id="6" name="Gruppieren 5">
                  <a:extLst>
                    <a:ext uri="{FF2B5EF4-FFF2-40B4-BE49-F238E27FC236}">
                      <a16:creationId xmlns:a16="http://schemas.microsoft.com/office/drawing/2014/main" id="{BA4C8579-9ED9-49AB-B9E8-8014D45BEF7C}"/>
                    </a:ext>
                  </a:extLst>
                </p:cNvPr>
                <p:cNvGrpSpPr/>
                <p:nvPr/>
              </p:nvGrpSpPr>
              <p:grpSpPr>
                <a:xfrm>
                  <a:off x="418456" y="2399203"/>
                  <a:ext cx="6697961" cy="2879458"/>
                  <a:chOff x="418456" y="2338140"/>
                  <a:chExt cx="6375874" cy="2879458"/>
                </a:xfrm>
              </p:grpSpPr>
              <p:sp>
                <p:nvSpPr>
                  <p:cNvPr id="3" name="Textfeld 2">
                    <a:extLst>
                      <a:ext uri="{FF2B5EF4-FFF2-40B4-BE49-F238E27FC236}">
                        <a16:creationId xmlns:a16="http://schemas.microsoft.com/office/drawing/2014/main" id="{D5716C38-FB40-4558-9D98-B6624D9D2D95}"/>
                      </a:ext>
                    </a:extLst>
                  </p:cNvPr>
                  <p:cNvSpPr txBox="1"/>
                  <p:nvPr/>
                </p:nvSpPr>
                <p:spPr>
                  <a:xfrm>
                    <a:off x="1285518" y="2355276"/>
                    <a:ext cx="5508812" cy="28623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Πάλιν τοίνυν, ἦν δ᾽ ἐγώ, ὦ Χαρμίδη, μᾶλλον προσέχων τὸν νοῦν καὶ εἰς σεαυτὸν ἐμβλέψας, ἐννοήσας ὁποῖόν τινά σε ποιεῖ ἡ σωφροσύνη παροῦσα καὶ ποία τις οὖσα τοιοῦτον ἀπεργάζοιτο ἄν, πάντα ταῦτα συλλογισάμενος εἰπὲ εὖ καὶ</a:t>
                    </a:r>
                    <a:r>
                      <a:rPr lang="el-GR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l-G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ἀνδρείως τί σοι φαίνεται εἶναι;</a:t>
                    </a:r>
                    <a:endParaRPr lang="de-DE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  <a:p>
                    <a:r>
                      <a:rPr lang="de-D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	                                            </a:t>
                    </a:r>
                  </a:p>
                  <a:p>
                    <a:r>
                      <a:rPr lang="el-G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Καὶ ὃς ἐπισχὼν καὶ πάνυ ἀνδρικῶς πρὸς ἑαυτὸν διασκεψάμενος, δοκεῖ τοίνυν μοι, </a:t>
                    </a:r>
                    <a:r>
                      <a:rPr lang="el-GR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ἔφη</a:t>
                    </a:r>
                    <a:r>
                      <a:rPr lang="el-G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, αἰσχύνεσθαι ποιεῖν ἡ σωφροσύνη καὶ αἰσχυντηλὸν τὸν ἄνθρωπον, </a:t>
                    </a:r>
                    <a:r>
                      <a:rPr lang="de-D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                                </a:t>
                    </a:r>
                    <a:r>
                      <a:rPr lang="el-GR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καὶ εἶναι ὅπερ αἰδὼς ἡ σωφροσύνη. </a:t>
                    </a:r>
                  </a:p>
                </p:txBody>
              </p:sp>
              <p:sp>
                <p:nvSpPr>
                  <p:cNvPr id="8" name="Textfeld 7">
                    <a:extLst>
                      <a:ext uri="{FF2B5EF4-FFF2-40B4-BE49-F238E27FC236}">
                        <a16:creationId xmlns:a16="http://schemas.microsoft.com/office/drawing/2014/main" id="{97161E46-A946-47BD-A27D-9B6B53C2556E}"/>
                      </a:ext>
                    </a:extLst>
                  </p:cNvPr>
                  <p:cNvSpPr txBox="1"/>
                  <p:nvPr/>
                </p:nvSpPr>
                <p:spPr>
                  <a:xfrm>
                    <a:off x="418456" y="2338140"/>
                    <a:ext cx="86706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t>[160 d]</a:t>
                    </a:r>
                  </a:p>
                </p:txBody>
              </p:sp>
              <p:sp>
                <p:nvSpPr>
                  <p:cNvPr id="9" name="Textfeld 8">
                    <a:extLst>
                      <a:ext uri="{FF2B5EF4-FFF2-40B4-BE49-F238E27FC236}">
                        <a16:creationId xmlns:a16="http://schemas.microsoft.com/office/drawing/2014/main" id="{424F3A66-6943-44C3-864C-E9959D46E676}"/>
                      </a:ext>
                    </a:extLst>
                  </p:cNvPr>
                  <p:cNvSpPr txBox="1"/>
                  <p:nvPr/>
                </p:nvSpPr>
                <p:spPr>
                  <a:xfrm>
                    <a:off x="418457" y="3429000"/>
                    <a:ext cx="86706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t>[160 e]</a:t>
                    </a:r>
                  </a:p>
                </p:txBody>
              </p:sp>
            </p:grpSp>
            <p:cxnSp>
              <p:nvCxnSpPr>
                <p:cNvPr id="15" name="Gerader Verbinder 14">
                  <a:extLst>
                    <a:ext uri="{FF2B5EF4-FFF2-40B4-BE49-F238E27FC236}">
                      <a16:creationId xmlns:a16="http://schemas.microsoft.com/office/drawing/2014/main" id="{83AB08D0-E19B-4FB4-8F83-811914141D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23305" y="2358603"/>
                  <a:ext cx="0" cy="3001584"/>
                </a:xfrm>
                <a:prstGeom prst="line">
                  <a:avLst/>
                </a:prstGeom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918F3E7A-D4D2-4DC7-9852-D433C41B4DC0}"/>
                  </a:ext>
                </a:extLst>
              </p:cNvPr>
              <p:cNvSpPr txBox="1"/>
              <p:nvPr/>
            </p:nvSpPr>
            <p:spPr>
              <a:xfrm>
                <a:off x="5396340" y="1256383"/>
                <a:ext cx="12625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i="1" dirty="0"/>
                  <a:t>Einleitung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875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9BC691A-2EE6-4180-A2AF-9360CF98B3C4}"/>
              </a:ext>
            </a:extLst>
          </p:cNvPr>
          <p:cNvSpPr txBox="1"/>
          <p:nvPr/>
        </p:nvSpPr>
        <p:spPr>
          <a:xfrm>
            <a:off x="4066808" y="727439"/>
            <a:ext cx="405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Themenorientierte Analyse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B2E7494C-7BC5-4857-A68E-03DFBD321B64}"/>
              </a:ext>
            </a:extLst>
          </p:cNvPr>
          <p:cNvCxnSpPr>
            <a:cxnSpLocks/>
          </p:cNvCxnSpPr>
          <p:nvPr/>
        </p:nvCxnSpPr>
        <p:spPr>
          <a:xfrm>
            <a:off x="7222435" y="2338140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A4C8579-9ED9-49AB-B9E8-8014D45BEF7C}"/>
              </a:ext>
            </a:extLst>
          </p:cNvPr>
          <p:cNvGrpSpPr/>
          <p:nvPr/>
        </p:nvGrpSpPr>
        <p:grpSpPr>
          <a:xfrm>
            <a:off x="418456" y="2399203"/>
            <a:ext cx="6697961" cy="2879458"/>
            <a:chOff x="418456" y="2338140"/>
            <a:chExt cx="6375874" cy="2879458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D5716C38-FB40-4558-9D98-B6624D9D2D95}"/>
                </a:ext>
              </a:extLst>
            </p:cNvPr>
            <p:cNvSpPr txBox="1"/>
            <p:nvPr/>
          </p:nvSpPr>
          <p:spPr>
            <a:xfrm>
              <a:off x="1285518" y="2355276"/>
              <a:ext cx="550881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Πάλιν τοίνυν, ἦν δ᾽ ἐγώ, ὦ Χαρμίδη, μᾶλλον προσέχων τὸν νοῦν καὶ εἰς σεαυτὸν ἐμβλέψας, ἐννοήσας ὁποῖόν τινά σε ποιεῖ ἡ σωφροσύνη παροῦσα καὶ ποία τις οὖσα τοιοῦτον ἀπεργάζοιτο ἄν, πάντα ταῦτα συλλογισάμενος εἰπὲ εὖ καὶ</a:t>
              </a:r>
              <a:r>
                <a:rPr lang="el-G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ἀνδρείως τί σοι φαίνεται εἶναι;</a:t>
              </a:r>
              <a:endParaRPr lang="de-D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de-D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	                                            </a:t>
              </a:r>
            </a:p>
            <a:p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Καὶ ὃς ἐπισχὼν καὶ πάνυ ἀνδρικῶς πρὸς ἑαυτὸν διασκεψάμενος, δοκεῖ τοίνυν μοι, </a:t>
              </a:r>
              <a:r>
                <a:rPr lang="el-G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ἔφη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αἰσχύνεσθαι ποιεῖν ἡ σωφροσύνη καὶ αἰσχυντηλὸν τὸν ἄνθρωπον, </a:t>
              </a:r>
              <a:r>
                <a:rPr lang="de-D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                          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καὶ εἶναι ὅπερ αἰδὼς ἡ σωφροσύνη. 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7161E46-A946-47BD-A27D-9B6B53C2556E}"/>
                </a:ext>
              </a:extLst>
            </p:cNvPr>
            <p:cNvSpPr txBox="1"/>
            <p:nvPr/>
          </p:nvSpPr>
          <p:spPr>
            <a:xfrm>
              <a:off x="418456" y="2338140"/>
              <a:ext cx="867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d]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24F3A66-6943-44C3-864C-E9959D46E676}"/>
                </a:ext>
              </a:extLst>
            </p:cNvPr>
            <p:cNvSpPr txBox="1"/>
            <p:nvPr/>
          </p:nvSpPr>
          <p:spPr>
            <a:xfrm>
              <a:off x="418457" y="3429000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e]</a:t>
              </a:r>
            </a:p>
          </p:txBody>
        </p:sp>
      </p:grp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3AB08D0-E19B-4FB4-8F83-811914141D0A}"/>
              </a:ext>
            </a:extLst>
          </p:cNvPr>
          <p:cNvCxnSpPr>
            <a:cxnSpLocks/>
          </p:cNvCxnSpPr>
          <p:nvPr/>
        </p:nvCxnSpPr>
        <p:spPr>
          <a:xfrm>
            <a:off x="9823305" y="2358603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48D4124A-3115-4B8D-9039-F50CA54F4A09}"/>
              </a:ext>
            </a:extLst>
          </p:cNvPr>
          <p:cNvSpPr/>
          <p:nvPr/>
        </p:nvSpPr>
        <p:spPr>
          <a:xfrm>
            <a:off x="3636724" y="2377882"/>
            <a:ext cx="1117586" cy="42706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9C6BE32-2703-477B-92AC-0A956A46FD63}"/>
              </a:ext>
            </a:extLst>
          </p:cNvPr>
          <p:cNvSpPr txBox="1"/>
          <p:nvPr/>
        </p:nvSpPr>
        <p:spPr>
          <a:xfrm>
            <a:off x="7228670" y="2421990"/>
            <a:ext cx="222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Vokativ &amp; Imperativ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574067A-792C-4787-A559-70A630527237}"/>
              </a:ext>
            </a:extLst>
          </p:cNvPr>
          <p:cNvSpPr/>
          <p:nvPr/>
        </p:nvSpPr>
        <p:spPr>
          <a:xfrm>
            <a:off x="5790663" y="3269547"/>
            <a:ext cx="490025" cy="36933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561834E-19BD-4B6E-B75D-A72527974589}"/>
              </a:ext>
            </a:extLst>
          </p:cNvPr>
          <p:cNvSpPr txBox="1"/>
          <p:nvPr/>
        </p:nvSpPr>
        <p:spPr>
          <a:xfrm>
            <a:off x="9897979" y="2399203"/>
            <a:ext cx="179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Aufforderung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27C4821-781B-4638-95C0-61311179CB12}"/>
              </a:ext>
            </a:extLst>
          </p:cNvPr>
          <p:cNvCxnSpPr/>
          <p:nvPr/>
        </p:nvCxnSpPr>
        <p:spPr>
          <a:xfrm>
            <a:off x="1671725" y="5329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918F3E7A-D4D2-4DC7-9852-D433C41B4DC0}"/>
              </a:ext>
            </a:extLst>
          </p:cNvPr>
          <p:cNvSpPr txBox="1"/>
          <p:nvPr/>
        </p:nvSpPr>
        <p:spPr>
          <a:xfrm>
            <a:off x="5396340" y="1250659"/>
            <a:ext cx="126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Einleitung</a:t>
            </a:r>
          </a:p>
        </p:txBody>
      </p:sp>
    </p:spTree>
    <p:extLst>
      <p:ext uri="{BB962C8B-B14F-4D97-AF65-F5344CB8AC3E}">
        <p14:creationId xmlns:p14="http://schemas.microsoft.com/office/powerpoint/2010/main" val="417727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9BC691A-2EE6-4180-A2AF-9360CF98B3C4}"/>
              </a:ext>
            </a:extLst>
          </p:cNvPr>
          <p:cNvSpPr txBox="1"/>
          <p:nvPr/>
        </p:nvSpPr>
        <p:spPr>
          <a:xfrm>
            <a:off x="4066808" y="727439"/>
            <a:ext cx="405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Themenorientierte Analyse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B2E7494C-7BC5-4857-A68E-03DFBD321B64}"/>
              </a:ext>
            </a:extLst>
          </p:cNvPr>
          <p:cNvCxnSpPr>
            <a:cxnSpLocks/>
          </p:cNvCxnSpPr>
          <p:nvPr/>
        </p:nvCxnSpPr>
        <p:spPr>
          <a:xfrm>
            <a:off x="7222435" y="2338140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A4C8579-9ED9-49AB-B9E8-8014D45BEF7C}"/>
              </a:ext>
            </a:extLst>
          </p:cNvPr>
          <p:cNvGrpSpPr/>
          <p:nvPr/>
        </p:nvGrpSpPr>
        <p:grpSpPr>
          <a:xfrm>
            <a:off x="418456" y="2399203"/>
            <a:ext cx="6697961" cy="2879458"/>
            <a:chOff x="418456" y="2338140"/>
            <a:chExt cx="6375874" cy="2879458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D5716C38-FB40-4558-9D98-B6624D9D2D95}"/>
                </a:ext>
              </a:extLst>
            </p:cNvPr>
            <p:cNvSpPr txBox="1"/>
            <p:nvPr/>
          </p:nvSpPr>
          <p:spPr>
            <a:xfrm>
              <a:off x="1285518" y="2355276"/>
              <a:ext cx="550881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Πάλιν τοίνυν, ἦν δ᾽ ἐγώ, ὦ Χαρμίδη, μᾶλλον προσέχων τὸν νοῦν καὶ εἰς σεαυτὸν ἐμβλέψας, ἐννοήσας ὁποῖόν τινά σε ποιεῖ ἡ σωφροσύνη παροῦσα καὶ ποία τις οὖσα τοιοῦτον ἀπεργάζοιτο ἄν, πάντα ταῦτα συλλογισάμενος </a:t>
              </a:r>
              <a:r>
                <a:rPr lang="el-GR" b="1" dirty="0">
                  <a:solidFill>
                    <a:schemeClr val="accent6">
                      <a:lumMod val="75000"/>
                    </a:schemeClr>
                  </a:solidFill>
                </a:rPr>
                <a:t>εἰπὲ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εὖ καὶ</a:t>
              </a:r>
              <a:r>
                <a:rPr lang="el-G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ἀνδρείως τί σοι φαίνεται εἶναι;</a:t>
              </a:r>
              <a:endParaRPr lang="de-D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de-D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	                                            </a:t>
              </a:r>
            </a:p>
            <a:p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Καὶ ὃς ἐπισχὼν καὶ πάνυ ἀνδρικῶς πρὸς ἑαυτὸν διασκεψάμενος, δοκεῖ τοίνυν μοι, </a:t>
              </a:r>
              <a:r>
                <a:rPr lang="el-G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ἔφη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αἰσχύνεσθαι ποιεῖν ἡ σωφροσύνη καὶ αἰσχυντηλὸν τὸν ἄνθρωπον, </a:t>
              </a:r>
              <a:r>
                <a:rPr lang="de-D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                          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καὶ εἶναι ὅπερ αἰδὼς ἡ σωφροσύνη. 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7161E46-A946-47BD-A27D-9B6B53C2556E}"/>
                </a:ext>
              </a:extLst>
            </p:cNvPr>
            <p:cNvSpPr txBox="1"/>
            <p:nvPr/>
          </p:nvSpPr>
          <p:spPr>
            <a:xfrm>
              <a:off x="418456" y="2338140"/>
              <a:ext cx="867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d]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24F3A66-6943-44C3-864C-E9959D46E676}"/>
                </a:ext>
              </a:extLst>
            </p:cNvPr>
            <p:cNvSpPr txBox="1"/>
            <p:nvPr/>
          </p:nvSpPr>
          <p:spPr>
            <a:xfrm>
              <a:off x="418457" y="3429000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e]</a:t>
              </a:r>
            </a:p>
          </p:txBody>
        </p:sp>
      </p:grp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3AB08D0-E19B-4FB4-8F83-811914141D0A}"/>
              </a:ext>
            </a:extLst>
          </p:cNvPr>
          <p:cNvCxnSpPr>
            <a:cxnSpLocks/>
          </p:cNvCxnSpPr>
          <p:nvPr/>
        </p:nvCxnSpPr>
        <p:spPr>
          <a:xfrm>
            <a:off x="9823305" y="2358603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48D4124A-3115-4B8D-9039-F50CA54F4A09}"/>
              </a:ext>
            </a:extLst>
          </p:cNvPr>
          <p:cNvSpPr/>
          <p:nvPr/>
        </p:nvSpPr>
        <p:spPr>
          <a:xfrm>
            <a:off x="3636724" y="2377882"/>
            <a:ext cx="1117586" cy="42706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9C6BE32-2703-477B-92AC-0A956A46FD63}"/>
              </a:ext>
            </a:extLst>
          </p:cNvPr>
          <p:cNvSpPr txBox="1"/>
          <p:nvPr/>
        </p:nvSpPr>
        <p:spPr>
          <a:xfrm>
            <a:off x="7228670" y="2421990"/>
            <a:ext cx="222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Vokativ &amp; Imperativ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574067A-792C-4787-A559-70A630527237}"/>
              </a:ext>
            </a:extLst>
          </p:cNvPr>
          <p:cNvSpPr/>
          <p:nvPr/>
        </p:nvSpPr>
        <p:spPr>
          <a:xfrm>
            <a:off x="5790663" y="3269547"/>
            <a:ext cx="490025" cy="36933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561834E-19BD-4B6E-B75D-A72527974589}"/>
              </a:ext>
            </a:extLst>
          </p:cNvPr>
          <p:cNvSpPr txBox="1"/>
          <p:nvPr/>
        </p:nvSpPr>
        <p:spPr>
          <a:xfrm>
            <a:off x="9897979" y="2399203"/>
            <a:ext cx="179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Aufforderung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27C4821-781B-4638-95C0-61311179CB12}"/>
              </a:ext>
            </a:extLst>
          </p:cNvPr>
          <p:cNvCxnSpPr/>
          <p:nvPr/>
        </p:nvCxnSpPr>
        <p:spPr>
          <a:xfrm>
            <a:off x="1671725" y="5329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918F3E7A-D4D2-4DC7-9852-D433C41B4DC0}"/>
              </a:ext>
            </a:extLst>
          </p:cNvPr>
          <p:cNvSpPr txBox="1"/>
          <p:nvPr/>
        </p:nvSpPr>
        <p:spPr>
          <a:xfrm>
            <a:off x="5396340" y="1250659"/>
            <a:ext cx="126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Einleitung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646E01-16FE-4B29-B842-A3F80D1A4EFE}"/>
              </a:ext>
            </a:extLst>
          </p:cNvPr>
          <p:cNvSpPr txBox="1"/>
          <p:nvPr/>
        </p:nvSpPr>
        <p:spPr>
          <a:xfrm>
            <a:off x="7223685" y="3192322"/>
            <a:ext cx="245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ingressive Aktionsart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1E5147B-135F-46B9-9B5D-87C23D3E45D0}"/>
              </a:ext>
            </a:extLst>
          </p:cNvPr>
          <p:cNvSpPr txBox="1"/>
          <p:nvPr/>
        </p:nvSpPr>
        <p:spPr>
          <a:xfrm>
            <a:off x="9897979" y="3192322"/>
            <a:ext cx="208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Beginn – neuer Definitionsversuch</a:t>
            </a:r>
          </a:p>
        </p:txBody>
      </p:sp>
    </p:spTree>
    <p:extLst>
      <p:ext uri="{BB962C8B-B14F-4D97-AF65-F5344CB8AC3E}">
        <p14:creationId xmlns:p14="http://schemas.microsoft.com/office/powerpoint/2010/main" val="312829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9BC691A-2EE6-4180-A2AF-9360CF98B3C4}"/>
              </a:ext>
            </a:extLst>
          </p:cNvPr>
          <p:cNvSpPr txBox="1"/>
          <p:nvPr/>
        </p:nvSpPr>
        <p:spPr>
          <a:xfrm>
            <a:off x="4066808" y="727439"/>
            <a:ext cx="405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Themenorientierte Analyse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B2E7494C-7BC5-4857-A68E-03DFBD321B64}"/>
              </a:ext>
            </a:extLst>
          </p:cNvPr>
          <p:cNvCxnSpPr>
            <a:cxnSpLocks/>
          </p:cNvCxnSpPr>
          <p:nvPr/>
        </p:nvCxnSpPr>
        <p:spPr>
          <a:xfrm>
            <a:off x="7222435" y="2338140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A4C8579-9ED9-49AB-B9E8-8014D45BEF7C}"/>
              </a:ext>
            </a:extLst>
          </p:cNvPr>
          <p:cNvGrpSpPr/>
          <p:nvPr/>
        </p:nvGrpSpPr>
        <p:grpSpPr>
          <a:xfrm>
            <a:off x="418456" y="2399203"/>
            <a:ext cx="6697961" cy="2879458"/>
            <a:chOff x="418456" y="2338140"/>
            <a:chExt cx="6375874" cy="2879458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D5716C38-FB40-4558-9D98-B6624D9D2D95}"/>
                </a:ext>
              </a:extLst>
            </p:cNvPr>
            <p:cNvSpPr txBox="1"/>
            <p:nvPr/>
          </p:nvSpPr>
          <p:spPr>
            <a:xfrm>
              <a:off x="1285518" y="2355276"/>
              <a:ext cx="550881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Πάλιν τοίνυν, ἦν δ᾽ ἐγώ, ὦ Χαρμίδη, μᾶλλον </a:t>
              </a:r>
              <a:r>
                <a:rPr lang="el-GR" b="1" dirty="0">
                  <a:solidFill>
                    <a:schemeClr val="accent1">
                      <a:lumMod val="75000"/>
                    </a:schemeClr>
                  </a:solidFill>
                </a:rPr>
                <a:t>προσέχων</a:t>
              </a:r>
              <a:r>
                <a:rPr lang="el-GR" dirty="0">
                  <a:solidFill>
                    <a:srgbClr val="7CB2B8"/>
                  </a:solidFill>
                </a:rPr>
                <a:t> 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τὸν νοῦν καὶ εἰς σεαυτὸν </a:t>
              </a:r>
              <a:r>
                <a:rPr lang="el-GR" b="1" dirty="0">
                  <a:solidFill>
                    <a:schemeClr val="accent1">
                      <a:lumMod val="75000"/>
                    </a:schemeClr>
                  </a:solidFill>
                </a:rPr>
                <a:t>ἐμβλέψας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el-GR" b="1" dirty="0">
                  <a:solidFill>
                    <a:schemeClr val="accent1">
                      <a:lumMod val="75000"/>
                    </a:schemeClr>
                  </a:solidFill>
                </a:rPr>
                <a:t>ἐννοήσας</a:t>
              </a:r>
              <a:r>
                <a:rPr lang="el-GR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ὁποῖόν τινά σε ποιεῖ ἡ σωφροσύνη παροῦσα καὶ ποία τις οὖσα τοιοῦτον ἀπεργάζοιτο ἄν, πάντα ταῦτα συλλογισάμενος </a:t>
              </a:r>
              <a:r>
                <a:rPr lang="el-GR" b="1" dirty="0">
                  <a:solidFill>
                    <a:schemeClr val="accent6">
                      <a:lumMod val="75000"/>
                    </a:schemeClr>
                  </a:solidFill>
                </a:rPr>
                <a:t>εἰπὲ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εὖ καὶ</a:t>
              </a:r>
              <a:r>
                <a:rPr lang="el-G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ἀνδρείως τί σοι φαίνεται εἶναι;</a:t>
              </a:r>
              <a:endParaRPr lang="de-D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de-D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	                                            </a:t>
              </a:r>
            </a:p>
            <a:p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Καὶ ὃς </a:t>
              </a:r>
              <a:r>
                <a:rPr lang="el-GR" b="1" dirty="0">
                  <a:solidFill>
                    <a:schemeClr val="accent1">
                      <a:lumMod val="75000"/>
                    </a:schemeClr>
                  </a:solidFill>
                </a:rPr>
                <a:t>ἐπισχὼν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καὶ πάνυ ἀνδρικῶς πρὸς ἑαυτὸν </a:t>
              </a:r>
              <a:r>
                <a:rPr lang="el-GR" b="1" dirty="0">
                  <a:solidFill>
                    <a:schemeClr val="accent1">
                      <a:lumMod val="75000"/>
                    </a:schemeClr>
                  </a:solidFill>
                </a:rPr>
                <a:t>διασκεψάμενος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δοκεῖ τοίνυν μοι, </a:t>
              </a:r>
              <a:r>
                <a:rPr lang="el-G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ἔφη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αἰσχύνεσθαι ποιεῖν ἡ σωφροσύνη καὶ αἰσχυντηλὸν τὸν ἄνθρωπον, </a:t>
              </a:r>
              <a:r>
                <a:rPr lang="de-D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                          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καὶ εἶναι ὅπερ αἰδὼς ἡ σωφροσύνη. 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7161E46-A946-47BD-A27D-9B6B53C2556E}"/>
                </a:ext>
              </a:extLst>
            </p:cNvPr>
            <p:cNvSpPr txBox="1"/>
            <p:nvPr/>
          </p:nvSpPr>
          <p:spPr>
            <a:xfrm>
              <a:off x="418456" y="2338140"/>
              <a:ext cx="867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d]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24F3A66-6943-44C3-864C-E9959D46E676}"/>
                </a:ext>
              </a:extLst>
            </p:cNvPr>
            <p:cNvSpPr txBox="1"/>
            <p:nvPr/>
          </p:nvSpPr>
          <p:spPr>
            <a:xfrm>
              <a:off x="418457" y="3429000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e]</a:t>
              </a:r>
            </a:p>
          </p:txBody>
        </p:sp>
      </p:grp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3AB08D0-E19B-4FB4-8F83-811914141D0A}"/>
              </a:ext>
            </a:extLst>
          </p:cNvPr>
          <p:cNvCxnSpPr>
            <a:cxnSpLocks/>
          </p:cNvCxnSpPr>
          <p:nvPr/>
        </p:nvCxnSpPr>
        <p:spPr>
          <a:xfrm>
            <a:off x="9823305" y="2358603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2F40487E-916B-4491-AE71-31BE66BCEF1C}"/>
              </a:ext>
            </a:extLst>
          </p:cNvPr>
          <p:cNvSpPr txBox="1"/>
          <p:nvPr/>
        </p:nvSpPr>
        <p:spPr>
          <a:xfrm>
            <a:off x="7223685" y="3959346"/>
            <a:ext cx="134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Partizipien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8D4124A-3115-4B8D-9039-F50CA54F4A09}"/>
              </a:ext>
            </a:extLst>
          </p:cNvPr>
          <p:cNvSpPr/>
          <p:nvPr/>
        </p:nvSpPr>
        <p:spPr>
          <a:xfrm>
            <a:off x="3636724" y="2377882"/>
            <a:ext cx="1117586" cy="42706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9C6BE32-2703-477B-92AC-0A956A46FD63}"/>
              </a:ext>
            </a:extLst>
          </p:cNvPr>
          <p:cNvSpPr txBox="1"/>
          <p:nvPr/>
        </p:nvSpPr>
        <p:spPr>
          <a:xfrm>
            <a:off x="7228670" y="2421990"/>
            <a:ext cx="222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Vokativ &amp; Imperativ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574067A-792C-4787-A559-70A630527237}"/>
              </a:ext>
            </a:extLst>
          </p:cNvPr>
          <p:cNvSpPr/>
          <p:nvPr/>
        </p:nvSpPr>
        <p:spPr>
          <a:xfrm>
            <a:off x="5790663" y="3269547"/>
            <a:ext cx="490025" cy="36933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561834E-19BD-4B6E-B75D-A72527974589}"/>
              </a:ext>
            </a:extLst>
          </p:cNvPr>
          <p:cNvSpPr txBox="1"/>
          <p:nvPr/>
        </p:nvSpPr>
        <p:spPr>
          <a:xfrm>
            <a:off x="9897979" y="2399203"/>
            <a:ext cx="179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Aufforderung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27C4821-781B-4638-95C0-61311179CB12}"/>
              </a:ext>
            </a:extLst>
          </p:cNvPr>
          <p:cNvCxnSpPr/>
          <p:nvPr/>
        </p:nvCxnSpPr>
        <p:spPr>
          <a:xfrm>
            <a:off x="1671725" y="5329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918F3E7A-D4D2-4DC7-9852-D433C41B4DC0}"/>
              </a:ext>
            </a:extLst>
          </p:cNvPr>
          <p:cNvSpPr txBox="1"/>
          <p:nvPr/>
        </p:nvSpPr>
        <p:spPr>
          <a:xfrm>
            <a:off x="5396340" y="1250659"/>
            <a:ext cx="126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Einleitung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646E01-16FE-4B29-B842-A3F80D1A4EFE}"/>
              </a:ext>
            </a:extLst>
          </p:cNvPr>
          <p:cNvSpPr txBox="1"/>
          <p:nvPr/>
        </p:nvSpPr>
        <p:spPr>
          <a:xfrm>
            <a:off x="7223685" y="3192322"/>
            <a:ext cx="245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ingressive Aktionsart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1E5147B-135F-46B9-9B5D-87C23D3E45D0}"/>
              </a:ext>
            </a:extLst>
          </p:cNvPr>
          <p:cNvSpPr txBox="1"/>
          <p:nvPr/>
        </p:nvSpPr>
        <p:spPr>
          <a:xfrm>
            <a:off x="9897979" y="3192322"/>
            <a:ext cx="208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Beginn – neuer Definitionsversuch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5C4C948-5235-44C9-85C0-745C1636C16C}"/>
              </a:ext>
            </a:extLst>
          </p:cNvPr>
          <p:cNvSpPr txBox="1"/>
          <p:nvPr/>
        </p:nvSpPr>
        <p:spPr>
          <a:xfrm>
            <a:off x="9854046" y="3959346"/>
            <a:ext cx="2017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Prozess des Nachdenkens</a:t>
            </a:r>
          </a:p>
        </p:txBody>
      </p:sp>
    </p:spTree>
    <p:extLst>
      <p:ext uri="{BB962C8B-B14F-4D97-AF65-F5344CB8AC3E}">
        <p14:creationId xmlns:p14="http://schemas.microsoft.com/office/powerpoint/2010/main" val="688232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9BC691A-2EE6-4180-A2AF-9360CF98B3C4}"/>
              </a:ext>
            </a:extLst>
          </p:cNvPr>
          <p:cNvSpPr txBox="1"/>
          <p:nvPr/>
        </p:nvSpPr>
        <p:spPr>
          <a:xfrm>
            <a:off x="4066808" y="727439"/>
            <a:ext cx="405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Themenorientierte Analyse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B2E7494C-7BC5-4857-A68E-03DFBD321B64}"/>
              </a:ext>
            </a:extLst>
          </p:cNvPr>
          <p:cNvCxnSpPr>
            <a:cxnSpLocks/>
          </p:cNvCxnSpPr>
          <p:nvPr/>
        </p:nvCxnSpPr>
        <p:spPr>
          <a:xfrm>
            <a:off x="7222435" y="2338140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A4C8579-9ED9-49AB-B9E8-8014D45BEF7C}"/>
              </a:ext>
            </a:extLst>
          </p:cNvPr>
          <p:cNvGrpSpPr/>
          <p:nvPr/>
        </p:nvGrpSpPr>
        <p:grpSpPr>
          <a:xfrm>
            <a:off x="418456" y="2399203"/>
            <a:ext cx="6697961" cy="2879458"/>
            <a:chOff x="418456" y="2338140"/>
            <a:chExt cx="6375874" cy="2879458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D5716C38-FB40-4558-9D98-B6624D9D2D95}"/>
                </a:ext>
              </a:extLst>
            </p:cNvPr>
            <p:cNvSpPr txBox="1"/>
            <p:nvPr/>
          </p:nvSpPr>
          <p:spPr>
            <a:xfrm>
              <a:off x="1285518" y="2355276"/>
              <a:ext cx="550881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Πάλιν τοίνυν, ἦν δ᾽ ἐγώ, ὦ Χαρμίδη, μᾶλλον </a:t>
              </a:r>
              <a:r>
                <a:rPr lang="el-GR" b="1" dirty="0">
                  <a:solidFill>
                    <a:schemeClr val="accent1">
                      <a:lumMod val="75000"/>
                    </a:schemeClr>
                  </a:solidFill>
                </a:rPr>
                <a:t>προσέχων</a:t>
              </a:r>
              <a:r>
                <a:rPr lang="el-GR" dirty="0">
                  <a:solidFill>
                    <a:srgbClr val="7CB2B8"/>
                  </a:solidFill>
                </a:rPr>
                <a:t> 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τὸν νοῦν καὶ εἰς σεαυτὸν </a:t>
              </a:r>
              <a:r>
                <a:rPr lang="el-GR" b="1" dirty="0">
                  <a:solidFill>
                    <a:schemeClr val="accent1">
                      <a:lumMod val="75000"/>
                    </a:schemeClr>
                  </a:solidFill>
                </a:rPr>
                <a:t>ἐμβλέψας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el-GR" b="1" dirty="0">
                  <a:solidFill>
                    <a:schemeClr val="accent1">
                      <a:lumMod val="75000"/>
                    </a:schemeClr>
                  </a:solidFill>
                </a:rPr>
                <a:t>ἐννοήσας</a:t>
              </a:r>
              <a:r>
                <a:rPr lang="el-GR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ὁποῖόν τινά σε ποιεῖ ἡ σωφροσύνη παροῦσα καὶ ποία τις οὖσα τοιοῦτον ἀπεργάζοιτο ἄν, πάντα ταῦτα συλλογισάμενος </a:t>
              </a:r>
              <a:r>
                <a:rPr lang="el-GR" b="1" u="sng" dirty="0">
                  <a:solidFill>
                    <a:schemeClr val="accent6">
                      <a:lumMod val="75000"/>
                    </a:schemeClr>
                  </a:solidFill>
                </a:rPr>
                <a:t>εἰπὲ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εὖ καὶ</a:t>
              </a:r>
              <a:r>
                <a:rPr lang="el-G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ἀνδρείως τί σοι φαίνεται εἶναι;</a:t>
              </a:r>
              <a:endParaRPr lang="de-DE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de-D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	                                            </a:t>
              </a:r>
            </a:p>
            <a:p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Καὶ ὃς </a:t>
              </a:r>
              <a:r>
                <a:rPr lang="el-GR" b="1" dirty="0">
                  <a:solidFill>
                    <a:schemeClr val="accent1">
                      <a:lumMod val="75000"/>
                    </a:schemeClr>
                  </a:solidFill>
                </a:rPr>
                <a:t>ἐπισχὼν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καὶ πάνυ ἀνδρικῶς πρὸς ἑαυτὸν </a:t>
              </a:r>
              <a:r>
                <a:rPr lang="el-GR" b="1" dirty="0">
                  <a:solidFill>
                    <a:schemeClr val="accent1">
                      <a:lumMod val="75000"/>
                    </a:schemeClr>
                  </a:solidFill>
                </a:rPr>
                <a:t>διασκεψάμενος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δοκεῖ τοίνυν μοι, </a:t>
              </a:r>
              <a:r>
                <a:rPr lang="el-GR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ἔφη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αἰσχύνεσθαι ποιεῖν ἡ σωφροσύνη καὶ αἰσχυντηλὸν τὸν ἄνθρωπον, </a:t>
              </a:r>
              <a:r>
                <a:rPr lang="de-DE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                          </a:t>
              </a:r>
              <a:r>
                <a:rPr lang="el-GR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καὶ εἶναι ὅπερ αἰδὼς ἡ σωφροσύνη. 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7161E46-A946-47BD-A27D-9B6B53C2556E}"/>
                </a:ext>
              </a:extLst>
            </p:cNvPr>
            <p:cNvSpPr txBox="1"/>
            <p:nvPr/>
          </p:nvSpPr>
          <p:spPr>
            <a:xfrm>
              <a:off x="418456" y="2338140"/>
              <a:ext cx="867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d]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24F3A66-6943-44C3-864C-E9959D46E676}"/>
                </a:ext>
              </a:extLst>
            </p:cNvPr>
            <p:cNvSpPr txBox="1"/>
            <p:nvPr/>
          </p:nvSpPr>
          <p:spPr>
            <a:xfrm>
              <a:off x="418457" y="3429000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e]</a:t>
              </a:r>
            </a:p>
          </p:txBody>
        </p:sp>
      </p:grp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83AB08D0-E19B-4FB4-8F83-811914141D0A}"/>
              </a:ext>
            </a:extLst>
          </p:cNvPr>
          <p:cNvCxnSpPr>
            <a:cxnSpLocks/>
          </p:cNvCxnSpPr>
          <p:nvPr/>
        </p:nvCxnSpPr>
        <p:spPr>
          <a:xfrm>
            <a:off x="9823305" y="2358603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2F40487E-916B-4491-AE71-31BE66BCEF1C}"/>
              </a:ext>
            </a:extLst>
          </p:cNvPr>
          <p:cNvSpPr txBox="1"/>
          <p:nvPr/>
        </p:nvSpPr>
        <p:spPr>
          <a:xfrm>
            <a:off x="7223685" y="3959346"/>
            <a:ext cx="134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Partizipien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B4477E1-64FB-47DF-8631-711639C8AB31}"/>
              </a:ext>
            </a:extLst>
          </p:cNvPr>
          <p:cNvSpPr txBox="1"/>
          <p:nvPr/>
        </p:nvSpPr>
        <p:spPr>
          <a:xfrm>
            <a:off x="7223685" y="4325969"/>
            <a:ext cx="2455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verknüpft mit</a:t>
            </a:r>
          </a:p>
          <a:p>
            <a:r>
              <a:rPr lang="de-DE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Verben des Sagens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8D4124A-3115-4B8D-9039-F50CA54F4A09}"/>
              </a:ext>
            </a:extLst>
          </p:cNvPr>
          <p:cNvSpPr/>
          <p:nvPr/>
        </p:nvSpPr>
        <p:spPr>
          <a:xfrm>
            <a:off x="3636724" y="2377882"/>
            <a:ext cx="1117586" cy="42706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9C6BE32-2703-477B-92AC-0A956A46FD63}"/>
              </a:ext>
            </a:extLst>
          </p:cNvPr>
          <p:cNvSpPr txBox="1"/>
          <p:nvPr/>
        </p:nvSpPr>
        <p:spPr>
          <a:xfrm>
            <a:off x="7228670" y="2421990"/>
            <a:ext cx="222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Vokativ &amp; Imperativ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574067A-792C-4787-A559-70A630527237}"/>
              </a:ext>
            </a:extLst>
          </p:cNvPr>
          <p:cNvSpPr/>
          <p:nvPr/>
        </p:nvSpPr>
        <p:spPr>
          <a:xfrm>
            <a:off x="5790663" y="3269547"/>
            <a:ext cx="490025" cy="36933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561834E-19BD-4B6E-B75D-A72527974589}"/>
              </a:ext>
            </a:extLst>
          </p:cNvPr>
          <p:cNvSpPr txBox="1"/>
          <p:nvPr/>
        </p:nvSpPr>
        <p:spPr>
          <a:xfrm>
            <a:off x="9897979" y="2399203"/>
            <a:ext cx="179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Aufforderung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27C4821-781B-4638-95C0-61311179CB12}"/>
              </a:ext>
            </a:extLst>
          </p:cNvPr>
          <p:cNvCxnSpPr/>
          <p:nvPr/>
        </p:nvCxnSpPr>
        <p:spPr>
          <a:xfrm>
            <a:off x="1671725" y="5329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918F3E7A-D4D2-4DC7-9852-D433C41B4DC0}"/>
              </a:ext>
            </a:extLst>
          </p:cNvPr>
          <p:cNvSpPr txBox="1"/>
          <p:nvPr/>
        </p:nvSpPr>
        <p:spPr>
          <a:xfrm>
            <a:off x="5396340" y="1250659"/>
            <a:ext cx="126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Einleitung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646E01-16FE-4B29-B842-A3F80D1A4EFE}"/>
              </a:ext>
            </a:extLst>
          </p:cNvPr>
          <p:cNvSpPr txBox="1"/>
          <p:nvPr/>
        </p:nvSpPr>
        <p:spPr>
          <a:xfrm>
            <a:off x="7223685" y="3192322"/>
            <a:ext cx="245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ingressive Aktionsart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1E5147B-135F-46B9-9B5D-87C23D3E45D0}"/>
              </a:ext>
            </a:extLst>
          </p:cNvPr>
          <p:cNvSpPr txBox="1"/>
          <p:nvPr/>
        </p:nvSpPr>
        <p:spPr>
          <a:xfrm>
            <a:off x="9897979" y="3192322"/>
            <a:ext cx="208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Beginn – neuer Definitionsversuch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5C4C948-5235-44C9-85C0-745C1636C16C}"/>
              </a:ext>
            </a:extLst>
          </p:cNvPr>
          <p:cNvSpPr txBox="1"/>
          <p:nvPr/>
        </p:nvSpPr>
        <p:spPr>
          <a:xfrm>
            <a:off x="9854046" y="3959346"/>
            <a:ext cx="2017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Prozess des Nachdenkens</a:t>
            </a:r>
          </a:p>
        </p:txBody>
      </p:sp>
    </p:spTree>
    <p:extLst>
      <p:ext uri="{BB962C8B-B14F-4D97-AF65-F5344CB8AC3E}">
        <p14:creationId xmlns:p14="http://schemas.microsoft.com/office/powerpoint/2010/main" val="3502107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581A3A7-54B2-4068-BFF6-012CF0F1215A}"/>
              </a:ext>
            </a:extLst>
          </p:cNvPr>
          <p:cNvGrpSpPr/>
          <p:nvPr/>
        </p:nvGrpSpPr>
        <p:grpSpPr>
          <a:xfrm>
            <a:off x="451503" y="2546270"/>
            <a:ext cx="6547739" cy="2585323"/>
            <a:chOff x="451503" y="2490767"/>
            <a:chExt cx="6547739" cy="2585323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24F3A66-6943-44C3-864C-E9959D46E676}"/>
                </a:ext>
              </a:extLst>
            </p:cNvPr>
            <p:cNvSpPr txBox="1"/>
            <p:nvPr/>
          </p:nvSpPr>
          <p:spPr>
            <a:xfrm>
              <a:off x="451503" y="4385547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a]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F477BE6-A70B-4EF9-A979-1C6E7F795398}"/>
                </a:ext>
              </a:extLst>
            </p:cNvPr>
            <p:cNvSpPr txBox="1"/>
            <p:nvPr/>
          </p:nvSpPr>
          <p:spPr>
            <a:xfrm>
              <a:off x="1318564" y="2490767"/>
              <a:ext cx="568067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Εἶεν, ἦν δ᾽ ἐγώ, οὐ καλὸν ἄρτι ὡμολόγεις τὴν σωφροσύνην εἶναι; </a:t>
              </a:r>
              <a:r>
                <a:rPr lang="de-DE" sz="1800" dirty="0"/>
                <a:t>                           </a:t>
              </a:r>
            </a:p>
            <a:p>
              <a:r>
                <a:rPr lang="el-GR" sz="1800" dirty="0"/>
                <a:t>Πάνυ γ᾽, ἔφη. </a:t>
              </a:r>
              <a:r>
                <a:rPr lang="de-DE" sz="1800" dirty="0"/>
                <a:t>                                                                                                                                                                    </a:t>
              </a:r>
              <a:r>
                <a:rPr lang="el-GR" sz="1800" dirty="0"/>
                <a:t>Οὐκοῦν καὶ ἀγαθοὶ ἄνδρες οἱ σώφρονες; </a:t>
              </a:r>
              <a:r>
                <a:rPr lang="de-DE" sz="1800" dirty="0"/>
                <a:t>                                                                                                                         </a:t>
              </a:r>
              <a:r>
                <a:rPr lang="el-GR" sz="1800" dirty="0"/>
                <a:t>Ναί. </a:t>
              </a:r>
              <a:r>
                <a:rPr lang="de-DE" sz="1800" dirty="0"/>
                <a:t>                                                                                                                                                                                          </a:t>
              </a:r>
              <a:r>
                <a:rPr lang="el-GR" sz="1800" dirty="0"/>
                <a:t>Ἆρ᾽ οὖν ἂν εἴη ἀγαθὸν ὃ μὴ ἀγαθοὺς ἀπεργάζεται; </a:t>
              </a:r>
              <a:r>
                <a:rPr lang="de-DE" sz="1800" dirty="0"/>
                <a:t>                                                                                                </a:t>
              </a:r>
              <a:r>
                <a:rPr lang="el-GR" sz="1800" dirty="0"/>
                <a:t>Οὐ δῆτα.</a:t>
              </a:r>
              <a:r>
                <a:rPr lang="de-DE" sz="1800" dirty="0"/>
                <a:t>                                                                                                                                                                              </a:t>
              </a:r>
              <a:r>
                <a:rPr lang="el-GR" sz="1800" dirty="0"/>
                <a:t>Οὐ μόνον οὖν ἄρα καλόν, ἀλλὰ καὶ ἀγαθόν ἐστιν. </a:t>
              </a:r>
              <a:r>
                <a:rPr lang="de-DE" sz="1800" dirty="0"/>
                <a:t>                                                                                                       </a:t>
              </a:r>
              <a:r>
                <a:rPr lang="el-GR" sz="1800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l-GR" sz="1800" dirty="0"/>
                <a:t>Ἔμοιγε δοκεῖ.</a:t>
              </a:r>
              <a:endParaRPr lang="de-DE" dirty="0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A6C622C-32B6-47F4-A7F0-A310E600336D}"/>
                </a:ext>
              </a:extLst>
            </p:cNvPr>
            <p:cNvSpPr txBox="1"/>
            <p:nvPr/>
          </p:nvSpPr>
          <p:spPr>
            <a:xfrm>
              <a:off x="451503" y="2490767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e]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1B368CDE-01AB-4B88-AEDB-E1861EFA26A5}"/>
              </a:ext>
            </a:extLst>
          </p:cNvPr>
          <p:cNvSpPr txBox="1"/>
          <p:nvPr/>
        </p:nvSpPr>
        <p:spPr>
          <a:xfrm>
            <a:off x="4066808" y="727439"/>
            <a:ext cx="405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Themenorientierte Analyse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710FCB9F-66CF-4C89-9B2F-4CB9BE49C421}"/>
              </a:ext>
            </a:extLst>
          </p:cNvPr>
          <p:cNvCxnSpPr>
            <a:cxnSpLocks/>
          </p:cNvCxnSpPr>
          <p:nvPr/>
        </p:nvCxnSpPr>
        <p:spPr>
          <a:xfrm>
            <a:off x="9767321" y="2355276"/>
            <a:ext cx="0" cy="29844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82BDCB3-DDA2-4E13-B9EC-F61D7F3F7BC4}"/>
              </a:ext>
            </a:extLst>
          </p:cNvPr>
          <p:cNvCxnSpPr>
            <a:cxnSpLocks/>
          </p:cNvCxnSpPr>
          <p:nvPr/>
        </p:nvCxnSpPr>
        <p:spPr>
          <a:xfrm>
            <a:off x="7222435" y="2338140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37EC4EC0-2454-493F-8050-EDE84E778FB8}"/>
              </a:ext>
            </a:extLst>
          </p:cNvPr>
          <p:cNvSpPr txBox="1"/>
          <p:nvPr/>
        </p:nvSpPr>
        <p:spPr>
          <a:xfrm>
            <a:off x="5396340" y="1250659"/>
            <a:ext cx="126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Dialog (1)</a:t>
            </a:r>
          </a:p>
        </p:txBody>
      </p:sp>
    </p:spTree>
    <p:extLst>
      <p:ext uri="{BB962C8B-B14F-4D97-AF65-F5344CB8AC3E}">
        <p14:creationId xmlns:p14="http://schemas.microsoft.com/office/powerpoint/2010/main" val="3373959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581A3A7-54B2-4068-BFF6-012CF0F1215A}"/>
              </a:ext>
            </a:extLst>
          </p:cNvPr>
          <p:cNvGrpSpPr/>
          <p:nvPr/>
        </p:nvGrpSpPr>
        <p:grpSpPr>
          <a:xfrm>
            <a:off x="451503" y="2546270"/>
            <a:ext cx="6547739" cy="2585323"/>
            <a:chOff x="451503" y="2490767"/>
            <a:chExt cx="6547739" cy="2585323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24F3A66-6943-44C3-864C-E9959D46E676}"/>
                </a:ext>
              </a:extLst>
            </p:cNvPr>
            <p:cNvSpPr txBox="1"/>
            <p:nvPr/>
          </p:nvSpPr>
          <p:spPr>
            <a:xfrm>
              <a:off x="451503" y="4385547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a]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F477BE6-A70B-4EF9-A979-1C6E7F795398}"/>
                </a:ext>
              </a:extLst>
            </p:cNvPr>
            <p:cNvSpPr txBox="1"/>
            <p:nvPr/>
          </p:nvSpPr>
          <p:spPr>
            <a:xfrm>
              <a:off x="1318564" y="2490767"/>
              <a:ext cx="568067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Εἶεν, ἦν δ᾽ ἐγώ, </a:t>
              </a:r>
              <a:r>
                <a:rPr lang="el-GR" sz="1800" b="1" dirty="0">
                  <a:solidFill>
                    <a:schemeClr val="accent1">
                      <a:lumMod val="75000"/>
                    </a:schemeClr>
                  </a:solidFill>
                </a:rPr>
                <a:t>οὐ</a:t>
              </a:r>
              <a:r>
                <a:rPr lang="el-GR" sz="1800" dirty="0"/>
                <a:t> καλὸν ἄρτι ὡμολόγεις τὴν σωφροσύνην εἶναι; </a:t>
              </a:r>
              <a:r>
                <a:rPr lang="de-DE" sz="1800" dirty="0"/>
                <a:t>                           </a:t>
              </a:r>
            </a:p>
            <a:p>
              <a:r>
                <a:rPr lang="el-GR" sz="1800" dirty="0"/>
                <a:t>Πάνυ γ᾽, ἔφη. </a:t>
              </a:r>
              <a:r>
                <a:rPr lang="de-DE" sz="1800" dirty="0"/>
                <a:t>                                                                                                                                                                    </a:t>
              </a:r>
              <a:r>
                <a:rPr lang="el-GR" sz="1800" b="1" dirty="0">
                  <a:solidFill>
                    <a:schemeClr val="accent1">
                      <a:lumMod val="75000"/>
                    </a:schemeClr>
                  </a:solidFill>
                </a:rPr>
                <a:t>Οὐκοῦν</a:t>
              </a:r>
              <a:r>
                <a:rPr lang="el-GR" sz="1800" dirty="0"/>
                <a:t> καὶ ἀγαθοὶ ἄνδρες οἱ σώφρονες; </a:t>
              </a:r>
              <a:r>
                <a:rPr lang="de-DE" sz="1800" dirty="0"/>
                <a:t>                                                                                                                         </a:t>
              </a:r>
              <a:r>
                <a:rPr lang="el-GR" sz="1800" dirty="0"/>
                <a:t>Ναί. </a:t>
              </a:r>
              <a:r>
                <a:rPr lang="de-DE" sz="1800" dirty="0"/>
                <a:t>                                                                                                                                                                                          </a:t>
              </a:r>
              <a:r>
                <a:rPr lang="el-GR" sz="1800" b="1" dirty="0">
                  <a:solidFill>
                    <a:schemeClr val="accent1">
                      <a:lumMod val="75000"/>
                    </a:schemeClr>
                  </a:solidFill>
                </a:rPr>
                <a:t>Ἆρ</a:t>
              </a:r>
              <a:r>
                <a:rPr lang="el-GR" sz="1800" dirty="0"/>
                <a:t>᾽ οὖν ἂν εἴη ἀγαθὸν ὃ μὴ ἀγαθοὺς ἀπεργάζεται; </a:t>
              </a:r>
              <a:r>
                <a:rPr lang="de-DE" sz="1800" dirty="0"/>
                <a:t>                                                                                                </a:t>
              </a:r>
              <a:r>
                <a:rPr lang="el-GR" sz="1800" dirty="0"/>
                <a:t>Οὐ δῆτα.</a:t>
              </a:r>
              <a:r>
                <a:rPr lang="de-DE" sz="1800" dirty="0"/>
                <a:t>                                                                                                                                                                              </a:t>
              </a:r>
              <a:r>
                <a:rPr lang="el-GR" sz="1800" dirty="0"/>
                <a:t>Οὐ μόνον οὖν ἄρα καλόν, ἀλλὰ καὶ ἀγαθόν ἐστιν. </a:t>
              </a:r>
              <a:r>
                <a:rPr lang="de-DE" sz="1800" dirty="0"/>
                <a:t>                                                                                                       </a:t>
              </a:r>
              <a:r>
                <a:rPr lang="el-GR" sz="1800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l-GR" sz="1800" dirty="0"/>
                <a:t>Ἔμοιγε δοκεῖ.</a:t>
              </a:r>
              <a:endParaRPr lang="de-DE" dirty="0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A6C622C-32B6-47F4-A7F0-A310E600336D}"/>
                </a:ext>
              </a:extLst>
            </p:cNvPr>
            <p:cNvSpPr txBox="1"/>
            <p:nvPr/>
          </p:nvSpPr>
          <p:spPr>
            <a:xfrm>
              <a:off x="451503" y="2490767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e]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1B368CDE-01AB-4B88-AEDB-E1861EFA26A5}"/>
              </a:ext>
            </a:extLst>
          </p:cNvPr>
          <p:cNvSpPr txBox="1"/>
          <p:nvPr/>
        </p:nvSpPr>
        <p:spPr>
          <a:xfrm>
            <a:off x="4066808" y="727439"/>
            <a:ext cx="405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Themenorientierte Analyse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710FCB9F-66CF-4C89-9B2F-4CB9BE49C421}"/>
              </a:ext>
            </a:extLst>
          </p:cNvPr>
          <p:cNvCxnSpPr>
            <a:cxnSpLocks/>
          </p:cNvCxnSpPr>
          <p:nvPr/>
        </p:nvCxnSpPr>
        <p:spPr>
          <a:xfrm>
            <a:off x="9767321" y="2355276"/>
            <a:ext cx="0" cy="29844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82BDCB3-DDA2-4E13-B9EC-F61D7F3F7BC4}"/>
              </a:ext>
            </a:extLst>
          </p:cNvPr>
          <p:cNvCxnSpPr>
            <a:cxnSpLocks/>
          </p:cNvCxnSpPr>
          <p:nvPr/>
        </p:nvCxnSpPr>
        <p:spPr>
          <a:xfrm>
            <a:off x="7222435" y="2338140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DA71193D-5AA4-45C2-8D30-8694BA2B097C}"/>
              </a:ext>
            </a:extLst>
          </p:cNvPr>
          <p:cNvSpPr txBox="1"/>
          <p:nvPr/>
        </p:nvSpPr>
        <p:spPr>
          <a:xfrm>
            <a:off x="7222434" y="2546270"/>
            <a:ext cx="155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Fragepartikeln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A8B1AF1-B958-477A-92E3-FE2EC0E39532}"/>
              </a:ext>
            </a:extLst>
          </p:cNvPr>
          <p:cNvSpPr txBox="1"/>
          <p:nvPr/>
        </p:nvSpPr>
        <p:spPr>
          <a:xfrm>
            <a:off x="9767320" y="2546270"/>
            <a:ext cx="182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Zustimmung erwartet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7EC4EC0-2454-493F-8050-EDE84E778FB8}"/>
              </a:ext>
            </a:extLst>
          </p:cNvPr>
          <p:cNvSpPr txBox="1"/>
          <p:nvPr/>
        </p:nvSpPr>
        <p:spPr>
          <a:xfrm>
            <a:off x="5396340" y="1250659"/>
            <a:ext cx="126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Dialog (1)</a:t>
            </a:r>
          </a:p>
        </p:txBody>
      </p:sp>
    </p:spTree>
    <p:extLst>
      <p:ext uri="{BB962C8B-B14F-4D97-AF65-F5344CB8AC3E}">
        <p14:creationId xmlns:p14="http://schemas.microsoft.com/office/powerpoint/2010/main" val="176511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581A3A7-54B2-4068-BFF6-012CF0F1215A}"/>
              </a:ext>
            </a:extLst>
          </p:cNvPr>
          <p:cNvGrpSpPr/>
          <p:nvPr/>
        </p:nvGrpSpPr>
        <p:grpSpPr>
          <a:xfrm>
            <a:off x="451503" y="2546270"/>
            <a:ext cx="6547739" cy="2585323"/>
            <a:chOff x="451503" y="2490767"/>
            <a:chExt cx="6547739" cy="2585323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24F3A66-6943-44C3-864C-E9959D46E676}"/>
                </a:ext>
              </a:extLst>
            </p:cNvPr>
            <p:cNvSpPr txBox="1"/>
            <p:nvPr/>
          </p:nvSpPr>
          <p:spPr>
            <a:xfrm>
              <a:off x="451503" y="4385547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a]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F477BE6-A70B-4EF9-A979-1C6E7F795398}"/>
                </a:ext>
              </a:extLst>
            </p:cNvPr>
            <p:cNvSpPr txBox="1"/>
            <p:nvPr/>
          </p:nvSpPr>
          <p:spPr>
            <a:xfrm>
              <a:off x="1318564" y="2490767"/>
              <a:ext cx="568067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Εἶεν, ἦν δ᾽ ἐγώ, </a:t>
              </a:r>
              <a:r>
                <a:rPr lang="el-GR" sz="1800" b="1" dirty="0">
                  <a:solidFill>
                    <a:schemeClr val="accent1">
                      <a:lumMod val="75000"/>
                    </a:schemeClr>
                  </a:solidFill>
                </a:rPr>
                <a:t>οὐ</a:t>
              </a:r>
              <a:r>
                <a:rPr lang="el-GR" sz="1800" dirty="0"/>
                <a:t> καλὸν ἄρτι ὡμολόγεις τὴν σωφροσύνην εἶναι; </a:t>
              </a:r>
              <a:r>
                <a:rPr lang="de-DE" sz="1800" dirty="0"/>
                <a:t>                           </a:t>
              </a:r>
            </a:p>
            <a:p>
              <a:r>
                <a:rPr lang="el-GR" sz="1800" dirty="0"/>
                <a:t>Πάνυ γ᾽, ἔφη. </a:t>
              </a:r>
              <a:r>
                <a:rPr lang="de-DE" sz="1800" dirty="0"/>
                <a:t>                                                                                                                                                                    </a:t>
              </a:r>
              <a:r>
                <a:rPr lang="el-GR" sz="1800" b="1" dirty="0">
                  <a:solidFill>
                    <a:schemeClr val="accent1">
                      <a:lumMod val="75000"/>
                    </a:schemeClr>
                  </a:solidFill>
                </a:rPr>
                <a:t>Οὐκοῦν</a:t>
              </a:r>
              <a:r>
                <a:rPr lang="el-GR" sz="1800" dirty="0"/>
                <a:t> καὶ ἀγαθοὶ ἄνδρες οἱ σώφρονες; </a:t>
              </a:r>
              <a:r>
                <a:rPr lang="de-DE" sz="1800" dirty="0"/>
                <a:t>                                                                                                                         </a:t>
              </a:r>
              <a:r>
                <a:rPr lang="el-GR" sz="1800" dirty="0"/>
                <a:t>Ναί. </a:t>
              </a:r>
              <a:r>
                <a:rPr lang="de-DE" sz="1800" dirty="0"/>
                <a:t>                                                                                                                                                                                          </a:t>
              </a:r>
              <a:r>
                <a:rPr lang="el-GR" sz="1800" b="1" dirty="0">
                  <a:solidFill>
                    <a:schemeClr val="accent1">
                      <a:lumMod val="75000"/>
                    </a:schemeClr>
                  </a:solidFill>
                </a:rPr>
                <a:t>Ἆρ</a:t>
              </a:r>
              <a:r>
                <a:rPr lang="el-GR" sz="1800" dirty="0"/>
                <a:t>᾽ </a:t>
              </a:r>
              <a:r>
                <a:rPr lang="el-GR" sz="1800" b="1" dirty="0">
                  <a:solidFill>
                    <a:schemeClr val="accent6">
                      <a:lumMod val="75000"/>
                    </a:schemeClr>
                  </a:solidFill>
                </a:rPr>
                <a:t>οὖν</a:t>
              </a:r>
              <a:r>
                <a:rPr lang="el-GR" sz="1800" dirty="0"/>
                <a:t> ἂν εἴη ἀγαθὸν ὃ μὴ ἀγαθοὺς ἀπεργάζεται; </a:t>
              </a:r>
              <a:r>
                <a:rPr lang="de-DE" sz="1800" dirty="0"/>
                <a:t>                                                                                                </a:t>
              </a:r>
              <a:r>
                <a:rPr lang="el-GR" sz="1800" dirty="0"/>
                <a:t>Οὐ δῆτα.</a:t>
              </a:r>
              <a:r>
                <a:rPr lang="de-DE" sz="1800" dirty="0"/>
                <a:t>                                                                                                                                                                              </a:t>
              </a:r>
              <a:r>
                <a:rPr lang="el-GR" sz="1800" dirty="0"/>
                <a:t>Οὐ μόνον </a:t>
              </a:r>
              <a:r>
                <a:rPr lang="el-GR" sz="1800" b="1" dirty="0">
                  <a:solidFill>
                    <a:schemeClr val="accent6">
                      <a:lumMod val="75000"/>
                    </a:schemeClr>
                  </a:solidFill>
                </a:rPr>
                <a:t>οὖν</a:t>
              </a:r>
              <a:r>
                <a:rPr lang="el-GR" sz="1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l-GR" sz="1800" b="1" dirty="0">
                  <a:solidFill>
                    <a:schemeClr val="accent6">
                      <a:lumMod val="75000"/>
                    </a:schemeClr>
                  </a:solidFill>
                </a:rPr>
                <a:t>ἄρα</a:t>
              </a:r>
              <a:r>
                <a:rPr lang="el-GR" sz="1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l-GR" sz="1800" dirty="0"/>
                <a:t>καλόν, ἀλλὰ καὶ ἀγαθόν ἐστιν. </a:t>
              </a:r>
              <a:r>
                <a:rPr lang="de-DE" sz="1800" dirty="0"/>
                <a:t>                                                                                                       </a:t>
              </a:r>
              <a:r>
                <a:rPr lang="el-GR" sz="1800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l-GR" sz="1800" dirty="0"/>
                <a:t>Ἔμοιγε δοκεῖ.</a:t>
              </a:r>
              <a:endParaRPr lang="de-DE" dirty="0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A6C622C-32B6-47F4-A7F0-A310E600336D}"/>
                </a:ext>
              </a:extLst>
            </p:cNvPr>
            <p:cNvSpPr txBox="1"/>
            <p:nvPr/>
          </p:nvSpPr>
          <p:spPr>
            <a:xfrm>
              <a:off x="451503" y="2490767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e]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1B368CDE-01AB-4B88-AEDB-E1861EFA26A5}"/>
              </a:ext>
            </a:extLst>
          </p:cNvPr>
          <p:cNvSpPr txBox="1"/>
          <p:nvPr/>
        </p:nvSpPr>
        <p:spPr>
          <a:xfrm>
            <a:off x="4066808" y="727439"/>
            <a:ext cx="405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Themenorientierte Analyse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710FCB9F-66CF-4C89-9B2F-4CB9BE49C421}"/>
              </a:ext>
            </a:extLst>
          </p:cNvPr>
          <p:cNvCxnSpPr>
            <a:cxnSpLocks/>
          </p:cNvCxnSpPr>
          <p:nvPr/>
        </p:nvCxnSpPr>
        <p:spPr>
          <a:xfrm>
            <a:off x="9767321" y="2355276"/>
            <a:ext cx="0" cy="29844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82BDCB3-DDA2-4E13-B9EC-F61D7F3F7BC4}"/>
              </a:ext>
            </a:extLst>
          </p:cNvPr>
          <p:cNvCxnSpPr>
            <a:cxnSpLocks/>
          </p:cNvCxnSpPr>
          <p:nvPr/>
        </p:nvCxnSpPr>
        <p:spPr>
          <a:xfrm>
            <a:off x="7222435" y="2338140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DA71193D-5AA4-45C2-8D30-8694BA2B097C}"/>
              </a:ext>
            </a:extLst>
          </p:cNvPr>
          <p:cNvSpPr txBox="1"/>
          <p:nvPr/>
        </p:nvSpPr>
        <p:spPr>
          <a:xfrm>
            <a:off x="7222434" y="2546270"/>
            <a:ext cx="155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Fragepartikeln</a:t>
            </a:r>
            <a:r>
              <a:rPr lang="de-DE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A8B1AF1-B958-477A-92E3-FE2EC0E39532}"/>
              </a:ext>
            </a:extLst>
          </p:cNvPr>
          <p:cNvSpPr txBox="1"/>
          <p:nvPr/>
        </p:nvSpPr>
        <p:spPr>
          <a:xfrm>
            <a:off x="9767320" y="2546270"/>
            <a:ext cx="182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Zustimmung erwartet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7A80926-747F-4705-AA74-8E0071E51A2E}"/>
              </a:ext>
            </a:extLst>
          </p:cNvPr>
          <p:cNvSpPr txBox="1"/>
          <p:nvPr/>
        </p:nvSpPr>
        <p:spPr>
          <a:xfrm>
            <a:off x="7226958" y="3296666"/>
            <a:ext cx="233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Konnektoren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7EC4EC0-2454-493F-8050-EDE84E778FB8}"/>
              </a:ext>
            </a:extLst>
          </p:cNvPr>
          <p:cNvSpPr txBox="1"/>
          <p:nvPr/>
        </p:nvSpPr>
        <p:spPr>
          <a:xfrm>
            <a:off x="5396340" y="1250659"/>
            <a:ext cx="126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Dialog (1)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5D607FC-37D7-4FE7-8DEA-37261F5D5082}"/>
              </a:ext>
            </a:extLst>
          </p:cNvPr>
          <p:cNvSpPr txBox="1"/>
          <p:nvPr/>
        </p:nvSpPr>
        <p:spPr>
          <a:xfrm>
            <a:off x="9767320" y="3296666"/>
            <a:ext cx="226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klare, logische Argumentation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F9C29ED-60C8-410D-91F5-49168242B5A5}"/>
              </a:ext>
            </a:extLst>
          </p:cNvPr>
          <p:cNvSpPr txBox="1"/>
          <p:nvPr/>
        </p:nvSpPr>
        <p:spPr>
          <a:xfrm>
            <a:off x="7226958" y="3619831"/>
            <a:ext cx="15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&amp; Parataxen</a:t>
            </a:r>
          </a:p>
        </p:txBody>
      </p:sp>
    </p:spTree>
    <p:extLst>
      <p:ext uri="{BB962C8B-B14F-4D97-AF65-F5344CB8AC3E}">
        <p14:creationId xmlns:p14="http://schemas.microsoft.com/office/powerpoint/2010/main" val="2554509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581A3A7-54B2-4068-BFF6-012CF0F1215A}"/>
              </a:ext>
            </a:extLst>
          </p:cNvPr>
          <p:cNvGrpSpPr/>
          <p:nvPr/>
        </p:nvGrpSpPr>
        <p:grpSpPr>
          <a:xfrm>
            <a:off x="451503" y="2546270"/>
            <a:ext cx="6547739" cy="2585323"/>
            <a:chOff x="451503" y="2490767"/>
            <a:chExt cx="6547739" cy="2585323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24F3A66-6943-44C3-864C-E9959D46E676}"/>
                </a:ext>
              </a:extLst>
            </p:cNvPr>
            <p:cNvSpPr txBox="1"/>
            <p:nvPr/>
          </p:nvSpPr>
          <p:spPr>
            <a:xfrm>
              <a:off x="451503" y="4385547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a]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F477BE6-A70B-4EF9-A979-1C6E7F795398}"/>
                </a:ext>
              </a:extLst>
            </p:cNvPr>
            <p:cNvSpPr txBox="1"/>
            <p:nvPr/>
          </p:nvSpPr>
          <p:spPr>
            <a:xfrm>
              <a:off x="1318564" y="2490767"/>
              <a:ext cx="568067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Εἶεν, ἦν δ᾽ ἐγώ, </a:t>
              </a:r>
              <a:r>
                <a:rPr lang="el-GR" sz="1800" b="1" dirty="0">
                  <a:solidFill>
                    <a:schemeClr val="accent1">
                      <a:lumMod val="75000"/>
                    </a:schemeClr>
                  </a:solidFill>
                </a:rPr>
                <a:t>οὐ</a:t>
              </a:r>
              <a:r>
                <a:rPr lang="el-GR" sz="1800" dirty="0"/>
                <a:t> καλὸν ἄρτι ὡμολόγεις τὴν σωφροσύνην εἶναι; </a:t>
              </a:r>
              <a:r>
                <a:rPr lang="de-DE" sz="1800" dirty="0"/>
                <a:t>                           </a:t>
              </a:r>
            </a:p>
            <a:p>
              <a:r>
                <a:rPr lang="el-GR" sz="1800" dirty="0"/>
                <a:t>Πάνυ γ᾽, ἔφη. </a:t>
              </a:r>
              <a:r>
                <a:rPr lang="de-DE" sz="1800" dirty="0"/>
                <a:t>                                                                                                                                                                    </a:t>
              </a:r>
              <a:r>
                <a:rPr lang="el-GR" sz="1800" b="1" dirty="0">
                  <a:solidFill>
                    <a:schemeClr val="accent1">
                      <a:lumMod val="75000"/>
                    </a:schemeClr>
                  </a:solidFill>
                </a:rPr>
                <a:t>Οὐκοῦν</a:t>
              </a:r>
              <a:r>
                <a:rPr lang="el-GR" sz="1800" dirty="0"/>
                <a:t> καὶ ἀγαθοὶ ἄνδρες οἱ σώφρονες; </a:t>
              </a:r>
              <a:r>
                <a:rPr lang="de-DE" sz="1800" dirty="0"/>
                <a:t>                                                                                                                         </a:t>
              </a:r>
              <a:r>
                <a:rPr lang="el-GR" sz="1800" dirty="0"/>
                <a:t>Ναί. </a:t>
              </a:r>
              <a:r>
                <a:rPr lang="de-DE" sz="1800" dirty="0"/>
                <a:t>                                                                                                                                                                                          </a:t>
              </a:r>
              <a:r>
                <a:rPr lang="el-GR" sz="1800" b="1" dirty="0">
                  <a:solidFill>
                    <a:schemeClr val="accent1">
                      <a:lumMod val="75000"/>
                    </a:schemeClr>
                  </a:solidFill>
                </a:rPr>
                <a:t>Ἆρ</a:t>
              </a:r>
              <a:r>
                <a:rPr lang="el-GR" sz="1800" dirty="0"/>
                <a:t>᾽ </a:t>
              </a:r>
              <a:r>
                <a:rPr lang="el-GR" sz="1800" b="1" dirty="0">
                  <a:solidFill>
                    <a:schemeClr val="accent6">
                      <a:lumMod val="75000"/>
                    </a:schemeClr>
                  </a:solidFill>
                </a:rPr>
                <a:t>οὖν</a:t>
              </a:r>
              <a:r>
                <a:rPr lang="el-GR" sz="1800" dirty="0"/>
                <a:t> ἂν εἴη ἀγαθὸν ὃ μὴ ἀγαθοὺς ἀπεργάζεται; </a:t>
              </a:r>
              <a:r>
                <a:rPr lang="de-DE" sz="1800" dirty="0"/>
                <a:t>                                                                                                </a:t>
              </a:r>
              <a:r>
                <a:rPr lang="el-GR" sz="1800" dirty="0"/>
                <a:t>Οὐ δῆτα.</a:t>
              </a:r>
              <a:r>
                <a:rPr lang="de-DE" sz="1800" dirty="0"/>
                <a:t>                                                                                                                                                                              </a:t>
              </a:r>
              <a:r>
                <a:rPr lang="el-GR" sz="1800" dirty="0"/>
                <a:t>Οὐ μόνον </a:t>
              </a:r>
              <a:r>
                <a:rPr lang="el-GR" sz="1800" b="1" dirty="0">
                  <a:solidFill>
                    <a:schemeClr val="accent6">
                      <a:lumMod val="75000"/>
                    </a:schemeClr>
                  </a:solidFill>
                </a:rPr>
                <a:t>οὖν</a:t>
              </a:r>
              <a:r>
                <a:rPr lang="el-GR" sz="1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l-GR" sz="1800" b="1" dirty="0">
                  <a:solidFill>
                    <a:schemeClr val="accent6">
                      <a:lumMod val="75000"/>
                    </a:schemeClr>
                  </a:solidFill>
                </a:rPr>
                <a:t>ἄρα</a:t>
              </a:r>
              <a:r>
                <a:rPr lang="el-GR" sz="1800" dirty="0">
                  <a:solidFill>
                    <a:srgbClr val="7BAEB3"/>
                  </a:solidFill>
                </a:rPr>
                <a:t> </a:t>
              </a:r>
              <a:r>
                <a:rPr lang="el-GR" sz="1800" dirty="0"/>
                <a:t>καλόν, ἀλλὰ καὶ ἀγαθόν ἐστιν. </a:t>
              </a:r>
              <a:r>
                <a:rPr lang="de-DE" sz="1800" dirty="0"/>
                <a:t>                                                                                                       </a:t>
              </a:r>
              <a:r>
                <a:rPr lang="el-GR" sz="1800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l-GR" sz="1800" dirty="0"/>
                <a:t>Ἔμοιγε δοκεῖ.</a:t>
              </a:r>
              <a:endParaRPr lang="de-DE" dirty="0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A6C622C-32B6-47F4-A7F0-A310E600336D}"/>
                </a:ext>
              </a:extLst>
            </p:cNvPr>
            <p:cNvSpPr txBox="1"/>
            <p:nvPr/>
          </p:nvSpPr>
          <p:spPr>
            <a:xfrm>
              <a:off x="451503" y="2490767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e]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1B368CDE-01AB-4B88-AEDB-E1861EFA26A5}"/>
              </a:ext>
            </a:extLst>
          </p:cNvPr>
          <p:cNvSpPr txBox="1"/>
          <p:nvPr/>
        </p:nvSpPr>
        <p:spPr>
          <a:xfrm>
            <a:off x="4066808" y="727439"/>
            <a:ext cx="405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Themenorientierte Analyse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710FCB9F-66CF-4C89-9B2F-4CB9BE49C421}"/>
              </a:ext>
            </a:extLst>
          </p:cNvPr>
          <p:cNvCxnSpPr>
            <a:cxnSpLocks/>
          </p:cNvCxnSpPr>
          <p:nvPr/>
        </p:nvCxnSpPr>
        <p:spPr>
          <a:xfrm>
            <a:off x="9767321" y="2355276"/>
            <a:ext cx="0" cy="29844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82BDCB3-DDA2-4E13-B9EC-F61D7F3F7BC4}"/>
              </a:ext>
            </a:extLst>
          </p:cNvPr>
          <p:cNvCxnSpPr>
            <a:cxnSpLocks/>
          </p:cNvCxnSpPr>
          <p:nvPr/>
        </p:nvCxnSpPr>
        <p:spPr>
          <a:xfrm>
            <a:off x="7222435" y="2338140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DA71193D-5AA4-45C2-8D30-8694BA2B097C}"/>
              </a:ext>
            </a:extLst>
          </p:cNvPr>
          <p:cNvSpPr txBox="1"/>
          <p:nvPr/>
        </p:nvSpPr>
        <p:spPr>
          <a:xfrm>
            <a:off x="7222434" y="2546270"/>
            <a:ext cx="155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Fragepartikeln</a:t>
            </a:r>
            <a:r>
              <a:rPr lang="de-DE" u="sng" dirty="0">
                <a:solidFill>
                  <a:srgbClr val="7CB2B8"/>
                </a:solidFill>
              </a:rPr>
              <a:t>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A8B1AF1-B958-477A-92E3-FE2EC0E39532}"/>
              </a:ext>
            </a:extLst>
          </p:cNvPr>
          <p:cNvSpPr txBox="1"/>
          <p:nvPr/>
        </p:nvSpPr>
        <p:spPr>
          <a:xfrm>
            <a:off x="9767320" y="2546270"/>
            <a:ext cx="182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Zustimmung erwartet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F6BB0C8-BAB7-4D4C-989E-6E468EB89904}"/>
              </a:ext>
            </a:extLst>
          </p:cNvPr>
          <p:cNvSpPr/>
          <p:nvPr/>
        </p:nvSpPr>
        <p:spPr>
          <a:xfrm>
            <a:off x="2501669" y="3365028"/>
            <a:ext cx="762484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FF2F8C0-3CC6-4B61-9BB3-0BE09F07B672}"/>
              </a:ext>
            </a:extLst>
          </p:cNvPr>
          <p:cNvSpPr/>
          <p:nvPr/>
        </p:nvSpPr>
        <p:spPr>
          <a:xfrm>
            <a:off x="2792504" y="3899946"/>
            <a:ext cx="762484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56F2A2D-DF0F-480D-A4D1-14B47DB36285}"/>
              </a:ext>
            </a:extLst>
          </p:cNvPr>
          <p:cNvSpPr/>
          <p:nvPr/>
        </p:nvSpPr>
        <p:spPr>
          <a:xfrm>
            <a:off x="4040807" y="3899946"/>
            <a:ext cx="859939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20735076-3AC7-4B4F-8C68-0E5ABEDCEA8A}"/>
              </a:ext>
            </a:extLst>
          </p:cNvPr>
          <p:cNvSpPr/>
          <p:nvPr/>
        </p:nvSpPr>
        <p:spPr>
          <a:xfrm>
            <a:off x="4691871" y="4441050"/>
            <a:ext cx="797238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7EC4EC0-2454-493F-8050-EDE84E778FB8}"/>
              </a:ext>
            </a:extLst>
          </p:cNvPr>
          <p:cNvSpPr txBox="1"/>
          <p:nvPr/>
        </p:nvSpPr>
        <p:spPr>
          <a:xfrm>
            <a:off x="5396340" y="1250659"/>
            <a:ext cx="126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Dialog (1)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4FA4640-B8FB-444E-9520-6B48C1C38E46}"/>
              </a:ext>
            </a:extLst>
          </p:cNvPr>
          <p:cNvSpPr txBox="1"/>
          <p:nvPr/>
        </p:nvSpPr>
        <p:spPr>
          <a:xfrm>
            <a:off x="7226958" y="4314581"/>
            <a:ext cx="233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„(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τὸ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ἀγαθόν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A63B118-C980-41E9-8B25-8AF0EB96EA42}"/>
              </a:ext>
            </a:extLst>
          </p:cNvPr>
          <p:cNvSpPr txBox="1"/>
          <p:nvPr/>
        </p:nvSpPr>
        <p:spPr>
          <a:xfrm>
            <a:off x="7226958" y="3619831"/>
            <a:ext cx="15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&amp; Parataxen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1B0122C-D9AE-48E7-AB58-A64AE8DAD860}"/>
              </a:ext>
            </a:extLst>
          </p:cNvPr>
          <p:cNvSpPr txBox="1"/>
          <p:nvPr/>
        </p:nvSpPr>
        <p:spPr>
          <a:xfrm>
            <a:off x="7226958" y="3296666"/>
            <a:ext cx="233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Konnektoren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E376B9E-F6F4-491B-BFEA-029DE842F59B}"/>
              </a:ext>
            </a:extLst>
          </p:cNvPr>
          <p:cNvSpPr txBox="1"/>
          <p:nvPr/>
        </p:nvSpPr>
        <p:spPr>
          <a:xfrm>
            <a:off x="9767320" y="3296666"/>
            <a:ext cx="226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klare, logische Argumentation</a:t>
            </a:r>
          </a:p>
        </p:txBody>
      </p:sp>
    </p:spTree>
    <p:extLst>
      <p:ext uri="{BB962C8B-B14F-4D97-AF65-F5344CB8AC3E}">
        <p14:creationId xmlns:p14="http://schemas.microsoft.com/office/powerpoint/2010/main" val="2979580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D207600-08F9-47C0-8A49-C5D6AF32669D}"/>
              </a:ext>
            </a:extLst>
          </p:cNvPr>
          <p:cNvGrpSpPr/>
          <p:nvPr/>
        </p:nvGrpSpPr>
        <p:grpSpPr>
          <a:xfrm>
            <a:off x="418457" y="2338140"/>
            <a:ext cx="6803975" cy="2914746"/>
            <a:chOff x="418457" y="2170610"/>
            <a:chExt cx="6803975" cy="2914746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24F3A66-6943-44C3-864C-E9959D46E676}"/>
                </a:ext>
              </a:extLst>
            </p:cNvPr>
            <p:cNvSpPr txBox="1"/>
            <p:nvPr/>
          </p:nvSpPr>
          <p:spPr>
            <a:xfrm>
              <a:off x="418457" y="4675443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b]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A6C622C-32B6-47F4-A7F0-A310E600336D}"/>
                </a:ext>
              </a:extLst>
            </p:cNvPr>
            <p:cNvSpPr txBox="1"/>
            <p:nvPr/>
          </p:nvSpPr>
          <p:spPr>
            <a:xfrm>
              <a:off x="418457" y="2170610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a]</a:t>
              </a: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EA42C38D-3E17-48F7-8520-1E0F494FA9B5}"/>
                </a:ext>
              </a:extLst>
            </p:cNvPr>
            <p:cNvSpPr txBox="1"/>
            <p:nvPr/>
          </p:nvSpPr>
          <p:spPr>
            <a:xfrm>
              <a:off x="1285518" y="2223034"/>
              <a:ext cx="59369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Τί οὖν; ἦν δ᾽ ἐγώ: Ὁμήρῳ οὐ πιστεύεις καλῶς λέγειν, λέγοντι ὅτι</a:t>
              </a:r>
              <a:r>
                <a:rPr lang="de-DE" sz="1800" dirty="0"/>
                <a:t> </a:t>
              </a:r>
              <a:r>
                <a:rPr lang="el-GR" sz="1800" i="1" dirty="0"/>
                <a:t>“αἰδὼς δ᾽ οὐκ ἀγαθὴ κεχρημένῳ ἀνδρὶ</a:t>
              </a:r>
              <a:r>
                <a:rPr lang="de-DE" sz="1800" i="1" dirty="0"/>
                <a:t> </a:t>
              </a:r>
              <a:r>
                <a:rPr lang="el-GR" sz="1800" i="1" dirty="0"/>
                <a:t>παρεῖναι;“</a:t>
              </a:r>
              <a:r>
                <a:rPr lang="de-DE" sz="1800" i="1" dirty="0"/>
                <a:t>                              </a:t>
              </a:r>
            </a:p>
            <a:p>
              <a:r>
                <a:rPr lang="el-GR" sz="1800" dirty="0"/>
                <a:t>Ἔγωγ᾽, ἔφη.</a:t>
              </a:r>
              <a:r>
                <a:rPr lang="de-DE" sz="1800" dirty="0"/>
                <a:t>				</a:t>
              </a:r>
              <a:endParaRPr lang="de-DE" dirty="0"/>
            </a:p>
            <a:p>
              <a:r>
                <a:rPr lang="el-GR" sz="1800" dirty="0"/>
                <a:t>Ἔστιν ἄρα, ὡς ἔοικεν, αἰδὼς οὐκ ἀγαθὸν καὶ ἀγαθόν. </a:t>
              </a:r>
              <a:r>
                <a:rPr lang="de-DE" sz="1800" dirty="0"/>
                <a:t>                                          </a:t>
              </a:r>
              <a:r>
                <a:rPr lang="el-GR" sz="1800" dirty="0"/>
                <a:t>Φαίνεται. </a:t>
              </a:r>
              <a:r>
                <a:rPr lang="de-DE" sz="1800" dirty="0"/>
                <a:t>         				                                        </a:t>
              </a:r>
              <a:r>
                <a:rPr lang="el-GR" sz="1800" dirty="0"/>
                <a:t>Σωφροσύνη δέ γε ἀγαθόν, εἴπερ ἀγαθοὺς ποιεῖ οἷς ἂν παρῇ, κακοὺς δὲ μή.</a:t>
              </a:r>
              <a:r>
                <a:rPr lang="de-DE" sz="1800" dirty="0"/>
                <a:t>	                       </a:t>
              </a:r>
            </a:p>
            <a:p>
              <a:r>
                <a:rPr lang="de-DE" sz="1800" dirty="0"/>
                <a:t> </a:t>
              </a:r>
              <a:r>
                <a:rPr lang="el-GR" sz="1800" dirty="0"/>
                <a:t>Ἀλλὰ μὴν οὕτω γε δοκεῖ μοι ἔχειν, ὡς σὺ λέγεις. </a:t>
              </a:r>
              <a:r>
                <a:rPr lang="de-DE" sz="1800" dirty="0"/>
                <a:t> </a:t>
              </a:r>
              <a:endParaRPr lang="de-DE" dirty="0"/>
            </a:p>
            <a:p>
              <a:r>
                <a:rPr lang="el-GR" sz="1800" dirty="0"/>
                <a:t>Οὐκ ἄρα σωφροσύνη ἂν εἴη αἰδώς, εἴπερ τὸ μὲν ἀγαθὸν τυγχάνει ὄν, αἰδὼς δὲ μὴ οὐδὲν μᾶλλον ἀγαθὸν ἢ καὶ κακόν.</a:t>
              </a:r>
              <a:endParaRPr lang="de-DE" dirty="0"/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EC71E758-DBFC-416C-BFF3-59ADADBB8D64}"/>
              </a:ext>
            </a:extLst>
          </p:cNvPr>
          <p:cNvSpPr txBox="1"/>
          <p:nvPr/>
        </p:nvSpPr>
        <p:spPr>
          <a:xfrm>
            <a:off x="4066808" y="727439"/>
            <a:ext cx="405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Themenorientierte Analyse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7028DD5-7EDC-4A7A-8BBD-E9CD366CA995}"/>
              </a:ext>
            </a:extLst>
          </p:cNvPr>
          <p:cNvCxnSpPr>
            <a:cxnSpLocks/>
          </p:cNvCxnSpPr>
          <p:nvPr/>
        </p:nvCxnSpPr>
        <p:spPr>
          <a:xfrm>
            <a:off x="7222435" y="2338140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BE5DC10C-1261-4282-BF62-CEFE4AC0EA51}"/>
              </a:ext>
            </a:extLst>
          </p:cNvPr>
          <p:cNvCxnSpPr>
            <a:cxnSpLocks/>
          </p:cNvCxnSpPr>
          <p:nvPr/>
        </p:nvCxnSpPr>
        <p:spPr>
          <a:xfrm>
            <a:off x="9767321" y="2355276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2729DEE7-72E9-45B8-848A-2952486D089F}"/>
              </a:ext>
            </a:extLst>
          </p:cNvPr>
          <p:cNvSpPr txBox="1"/>
          <p:nvPr/>
        </p:nvSpPr>
        <p:spPr>
          <a:xfrm>
            <a:off x="5396340" y="1250659"/>
            <a:ext cx="126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Dialog (2)</a:t>
            </a:r>
          </a:p>
        </p:txBody>
      </p:sp>
    </p:spTree>
    <p:extLst>
      <p:ext uri="{BB962C8B-B14F-4D97-AF65-F5344CB8AC3E}">
        <p14:creationId xmlns:p14="http://schemas.microsoft.com/office/powerpoint/2010/main" val="77684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C80643A-C007-4B3C-84E8-48931F1A9F4D}"/>
              </a:ext>
            </a:extLst>
          </p:cNvPr>
          <p:cNvSpPr txBox="1"/>
          <p:nvPr/>
        </p:nvSpPr>
        <p:spPr>
          <a:xfrm>
            <a:off x="0" y="-3606800"/>
            <a:ext cx="12191999" cy="14630399"/>
          </a:xfrm>
          <a:prstGeom prst="rect">
            <a:avLst/>
          </a:prstGeom>
          <a:blipFill dpi="0" rotWithShape="1">
            <a:blip r:embed="rId2">
              <a:alphaModFix amt="77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ACC753-B772-4B20-87E0-5A36B087FC4C}"/>
              </a:ext>
            </a:extLst>
          </p:cNvPr>
          <p:cNvSpPr/>
          <p:nvPr/>
        </p:nvSpPr>
        <p:spPr>
          <a:xfrm>
            <a:off x="1932347" y="2119090"/>
            <a:ext cx="8327305" cy="2202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sx="97000" sy="97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8794D6-24AA-4FAD-9DCF-487132500D5B}"/>
              </a:ext>
            </a:extLst>
          </p:cNvPr>
          <p:cNvSpPr txBox="1"/>
          <p:nvPr/>
        </p:nvSpPr>
        <p:spPr>
          <a:xfrm>
            <a:off x="4559294" y="6296349"/>
            <a:ext cx="307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</a:rPr>
              <a:t>Certamen</a:t>
            </a:r>
            <a:r>
              <a:rPr lang="de-DE" sz="1400" dirty="0">
                <a:solidFill>
                  <a:schemeClr val="bg1"/>
                </a:solidFill>
              </a:rPr>
              <a:t> Carolinum 2021 - Jule Langen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AABD30C-AAAA-431D-B194-DF71052F8361}"/>
              </a:ext>
            </a:extLst>
          </p:cNvPr>
          <p:cNvSpPr txBox="1"/>
          <p:nvPr/>
        </p:nvSpPr>
        <p:spPr>
          <a:xfrm>
            <a:off x="2033830" y="2927796"/>
            <a:ext cx="8225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+mj-lt"/>
              </a:rPr>
              <a:t>Welche Relevanz haben antike Texte heute noch?</a:t>
            </a:r>
          </a:p>
        </p:txBody>
      </p:sp>
    </p:spTree>
    <p:extLst>
      <p:ext uri="{BB962C8B-B14F-4D97-AF65-F5344CB8AC3E}">
        <p14:creationId xmlns:p14="http://schemas.microsoft.com/office/powerpoint/2010/main" val="87524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D207600-08F9-47C0-8A49-C5D6AF32669D}"/>
              </a:ext>
            </a:extLst>
          </p:cNvPr>
          <p:cNvGrpSpPr/>
          <p:nvPr/>
        </p:nvGrpSpPr>
        <p:grpSpPr>
          <a:xfrm>
            <a:off x="418457" y="2338140"/>
            <a:ext cx="6803975" cy="2914746"/>
            <a:chOff x="418457" y="2170610"/>
            <a:chExt cx="6803975" cy="2914746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24F3A66-6943-44C3-864C-E9959D46E676}"/>
                </a:ext>
              </a:extLst>
            </p:cNvPr>
            <p:cNvSpPr txBox="1"/>
            <p:nvPr/>
          </p:nvSpPr>
          <p:spPr>
            <a:xfrm>
              <a:off x="418457" y="4675443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b]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A6C622C-32B6-47F4-A7F0-A310E600336D}"/>
                </a:ext>
              </a:extLst>
            </p:cNvPr>
            <p:cNvSpPr txBox="1"/>
            <p:nvPr/>
          </p:nvSpPr>
          <p:spPr>
            <a:xfrm>
              <a:off x="418457" y="2170610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a]</a:t>
              </a: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EA42C38D-3E17-48F7-8520-1E0F494FA9B5}"/>
                </a:ext>
              </a:extLst>
            </p:cNvPr>
            <p:cNvSpPr txBox="1"/>
            <p:nvPr/>
          </p:nvSpPr>
          <p:spPr>
            <a:xfrm>
              <a:off x="1285518" y="2223034"/>
              <a:ext cx="59369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Τί οὖν; ἦν δ᾽ ἐγώ: Ὁμήρῳ οὐ πιστεύεις καλῶς λέγειν, λέγοντι ὅτι</a:t>
              </a:r>
              <a:r>
                <a:rPr lang="de-DE" sz="1800" dirty="0"/>
                <a:t> </a:t>
              </a:r>
              <a:r>
                <a:rPr lang="el-GR" sz="1800" i="1" dirty="0"/>
                <a:t>“αἰδὼς δ᾽ οὐκ ἀγαθὴ κεχρημένῳ ἀνδρὶ</a:t>
              </a:r>
              <a:r>
                <a:rPr lang="de-DE" sz="1800" i="1" dirty="0"/>
                <a:t> </a:t>
              </a:r>
              <a:r>
                <a:rPr lang="el-GR" sz="1800" i="1" dirty="0"/>
                <a:t>παρεῖναι;“</a:t>
              </a:r>
              <a:r>
                <a:rPr lang="de-DE" sz="1800" i="1" dirty="0"/>
                <a:t>                              </a:t>
              </a:r>
            </a:p>
            <a:p>
              <a:r>
                <a:rPr lang="el-GR" sz="1800" dirty="0"/>
                <a:t>Ἔγωγ᾽, ἔφη.</a:t>
              </a:r>
              <a:r>
                <a:rPr lang="de-DE" sz="1800" dirty="0"/>
                <a:t>				</a:t>
              </a:r>
              <a:endParaRPr lang="de-DE" dirty="0"/>
            </a:p>
            <a:p>
              <a:r>
                <a:rPr lang="el-GR" sz="1800" dirty="0"/>
                <a:t>Ἔστιν ἄρα, ὡς ἔοικεν, αἰδὼς οὐκ ἀγαθὸν καὶ ἀγαθόν. </a:t>
              </a:r>
              <a:r>
                <a:rPr lang="de-DE" sz="1800" dirty="0"/>
                <a:t>                                          </a:t>
              </a:r>
              <a:r>
                <a:rPr lang="el-GR" sz="1800" dirty="0"/>
                <a:t>Φαίνεται. </a:t>
              </a:r>
              <a:r>
                <a:rPr lang="de-DE" sz="1800" dirty="0"/>
                <a:t>         				                                        </a:t>
              </a:r>
              <a:r>
                <a:rPr lang="el-GR" sz="1800" dirty="0"/>
                <a:t>Σωφροσύνη δέ γε ἀγαθόν, εἴπερ ἀγαθοὺς ποιεῖ οἷς ἂν παρῇ, κακοὺς δὲ μή.</a:t>
              </a:r>
              <a:r>
                <a:rPr lang="de-DE" sz="1800" dirty="0"/>
                <a:t>	                       </a:t>
              </a:r>
            </a:p>
            <a:p>
              <a:r>
                <a:rPr lang="de-DE" sz="1800" dirty="0"/>
                <a:t> </a:t>
              </a:r>
              <a:r>
                <a:rPr lang="el-GR" sz="1800" dirty="0"/>
                <a:t>Ἀλλὰ μὴν οὕτω γε δοκεῖ μοι ἔχειν, ὡς σὺ λέγεις. </a:t>
              </a:r>
              <a:r>
                <a:rPr lang="de-DE" sz="1800" dirty="0"/>
                <a:t> </a:t>
              </a:r>
              <a:endParaRPr lang="de-DE" dirty="0"/>
            </a:p>
            <a:p>
              <a:r>
                <a:rPr lang="el-GR" sz="1800" dirty="0"/>
                <a:t>Οὐκ ἄρα σωφροσύνη ἂν εἴη αἰδώς, εἴπερ τὸ μὲν ἀγαθὸν τυγχάνει ὄν, αἰδὼς δὲ μὴ οὐδὲν μᾶλλον ἀγαθὸν ἢ καὶ κακόν.</a:t>
              </a:r>
              <a:endParaRPr lang="de-DE" dirty="0"/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EC71E758-DBFC-416C-BFF3-59ADADBB8D64}"/>
              </a:ext>
            </a:extLst>
          </p:cNvPr>
          <p:cNvSpPr txBox="1"/>
          <p:nvPr/>
        </p:nvSpPr>
        <p:spPr>
          <a:xfrm>
            <a:off x="4066808" y="727439"/>
            <a:ext cx="405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Themenorientierte Analyse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7028DD5-7EDC-4A7A-8BBD-E9CD366CA995}"/>
              </a:ext>
            </a:extLst>
          </p:cNvPr>
          <p:cNvCxnSpPr>
            <a:cxnSpLocks/>
          </p:cNvCxnSpPr>
          <p:nvPr/>
        </p:nvCxnSpPr>
        <p:spPr>
          <a:xfrm>
            <a:off x="7222435" y="2338140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BE5DC10C-1261-4282-BF62-CEFE4AC0EA51}"/>
              </a:ext>
            </a:extLst>
          </p:cNvPr>
          <p:cNvCxnSpPr>
            <a:cxnSpLocks/>
          </p:cNvCxnSpPr>
          <p:nvPr/>
        </p:nvCxnSpPr>
        <p:spPr>
          <a:xfrm>
            <a:off x="9767321" y="2355276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A72A8969-21F1-4DE8-A589-4DFF107554A9}"/>
              </a:ext>
            </a:extLst>
          </p:cNvPr>
          <p:cNvSpPr/>
          <p:nvPr/>
        </p:nvSpPr>
        <p:spPr>
          <a:xfrm>
            <a:off x="4029400" y="3214171"/>
            <a:ext cx="1169335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2886D2D-DEE9-43E4-AF0D-3583EB513D26}"/>
              </a:ext>
            </a:extLst>
          </p:cNvPr>
          <p:cNvSpPr/>
          <p:nvPr/>
        </p:nvSpPr>
        <p:spPr>
          <a:xfrm>
            <a:off x="5503614" y="3214171"/>
            <a:ext cx="840623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F0C4294-6DEF-4843-8CF9-7417017A9806}"/>
              </a:ext>
            </a:extLst>
          </p:cNvPr>
          <p:cNvSpPr/>
          <p:nvPr/>
        </p:nvSpPr>
        <p:spPr>
          <a:xfrm>
            <a:off x="4435443" y="3759348"/>
            <a:ext cx="877702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51186B6-1263-48A4-8A87-A1E75608713A}"/>
              </a:ext>
            </a:extLst>
          </p:cNvPr>
          <p:cNvSpPr/>
          <p:nvPr/>
        </p:nvSpPr>
        <p:spPr>
          <a:xfrm>
            <a:off x="5935049" y="4562149"/>
            <a:ext cx="761920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9A2E5C4-2FCD-42A2-A917-F75A783FF4CE}"/>
              </a:ext>
            </a:extLst>
          </p:cNvPr>
          <p:cNvSpPr/>
          <p:nvPr/>
        </p:nvSpPr>
        <p:spPr>
          <a:xfrm>
            <a:off x="5092499" y="4847850"/>
            <a:ext cx="822231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6BE025E-E477-4903-A99B-49B006A38FF5}"/>
              </a:ext>
            </a:extLst>
          </p:cNvPr>
          <p:cNvSpPr/>
          <p:nvPr/>
        </p:nvSpPr>
        <p:spPr>
          <a:xfrm>
            <a:off x="3046396" y="3759348"/>
            <a:ext cx="800145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729DEE7-72E9-45B8-848A-2952486D089F}"/>
              </a:ext>
            </a:extLst>
          </p:cNvPr>
          <p:cNvSpPr txBox="1"/>
          <p:nvPr/>
        </p:nvSpPr>
        <p:spPr>
          <a:xfrm>
            <a:off x="5396340" y="1250659"/>
            <a:ext cx="126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Dialog (2)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3EEF65F-3A79-47CE-96ED-7C1BF4B3276C}"/>
              </a:ext>
            </a:extLst>
          </p:cNvPr>
          <p:cNvSpPr txBox="1"/>
          <p:nvPr/>
        </p:nvSpPr>
        <p:spPr>
          <a:xfrm>
            <a:off x="7255126" y="2555644"/>
            <a:ext cx="155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„(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τὸ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ἀγαθόν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5011A19-0F23-4A7D-AE62-659F07B03105}"/>
              </a:ext>
            </a:extLst>
          </p:cNvPr>
          <p:cNvSpPr/>
          <p:nvPr/>
        </p:nvSpPr>
        <p:spPr>
          <a:xfrm>
            <a:off x="2994528" y="2658287"/>
            <a:ext cx="716011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74B0A8E-0798-49FB-BA83-7861B17FCF3A}"/>
              </a:ext>
            </a:extLst>
          </p:cNvPr>
          <p:cNvGrpSpPr/>
          <p:nvPr/>
        </p:nvGrpSpPr>
        <p:grpSpPr>
          <a:xfrm>
            <a:off x="7869545" y="1654403"/>
            <a:ext cx="3644394" cy="868403"/>
            <a:chOff x="7607540" y="1679756"/>
            <a:chExt cx="3644394" cy="868403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C1A218CC-DF9A-427A-AF80-57E9D549E2DA}"/>
                </a:ext>
              </a:extLst>
            </p:cNvPr>
            <p:cNvGrpSpPr/>
            <p:nvPr/>
          </p:nvGrpSpPr>
          <p:grpSpPr>
            <a:xfrm>
              <a:off x="7607540" y="1717824"/>
              <a:ext cx="3644394" cy="830335"/>
              <a:chOff x="7607540" y="1716933"/>
              <a:chExt cx="3644394" cy="830335"/>
            </a:xfrm>
          </p:grpSpPr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F4E3F6F2-CA5F-4BD8-8264-34DBE40E6B6B}"/>
                  </a:ext>
                </a:extLst>
              </p:cNvPr>
              <p:cNvSpPr txBox="1"/>
              <p:nvPr/>
            </p:nvSpPr>
            <p:spPr>
              <a:xfrm>
                <a:off x="7607540" y="1716933"/>
                <a:ext cx="36443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„das Gute“</a:t>
                </a:r>
              </a:p>
            </p:txBody>
          </p:sp>
          <p:cxnSp>
            <p:nvCxnSpPr>
              <p:cNvPr id="35" name="Gerade Verbindung mit Pfeil 34">
                <a:extLst>
                  <a:ext uri="{FF2B5EF4-FFF2-40B4-BE49-F238E27FC236}">
                    <a16:creationId xmlns:a16="http://schemas.microsoft.com/office/drawing/2014/main" id="{319DBBEC-5FCA-4A1F-93B7-C263E89F71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32099" y="2233860"/>
                <a:ext cx="139537" cy="313408"/>
              </a:xfrm>
              <a:prstGeom prst="straightConnector1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hteck: abgerundete Ecken 32">
              <a:extLst>
                <a:ext uri="{FF2B5EF4-FFF2-40B4-BE49-F238E27FC236}">
                  <a16:creationId xmlns:a16="http://schemas.microsoft.com/office/drawing/2014/main" id="{B6F7E6F0-8E73-4EC4-93BF-62DB055719D0}"/>
                </a:ext>
              </a:extLst>
            </p:cNvPr>
            <p:cNvSpPr/>
            <p:nvPr/>
          </p:nvSpPr>
          <p:spPr>
            <a:xfrm>
              <a:off x="7607540" y="1679756"/>
              <a:ext cx="1254922" cy="408558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7885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D207600-08F9-47C0-8A49-C5D6AF32669D}"/>
              </a:ext>
            </a:extLst>
          </p:cNvPr>
          <p:cNvGrpSpPr/>
          <p:nvPr/>
        </p:nvGrpSpPr>
        <p:grpSpPr>
          <a:xfrm>
            <a:off x="418457" y="2338140"/>
            <a:ext cx="6803975" cy="2914746"/>
            <a:chOff x="418457" y="2170610"/>
            <a:chExt cx="6803975" cy="2914746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24F3A66-6943-44C3-864C-E9959D46E676}"/>
                </a:ext>
              </a:extLst>
            </p:cNvPr>
            <p:cNvSpPr txBox="1"/>
            <p:nvPr/>
          </p:nvSpPr>
          <p:spPr>
            <a:xfrm>
              <a:off x="418457" y="4675443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b]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A6C622C-32B6-47F4-A7F0-A310E600336D}"/>
                </a:ext>
              </a:extLst>
            </p:cNvPr>
            <p:cNvSpPr txBox="1"/>
            <p:nvPr/>
          </p:nvSpPr>
          <p:spPr>
            <a:xfrm>
              <a:off x="418457" y="2170610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a]</a:t>
              </a: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EA42C38D-3E17-48F7-8520-1E0F494FA9B5}"/>
                </a:ext>
              </a:extLst>
            </p:cNvPr>
            <p:cNvSpPr txBox="1"/>
            <p:nvPr/>
          </p:nvSpPr>
          <p:spPr>
            <a:xfrm>
              <a:off x="1285518" y="2223034"/>
              <a:ext cx="59369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Τί οὖν; ἦν δ᾽ ἐγώ: Ὁμήρῳ οὐ πιστεύεις καλῶς λέγειν, λέγοντι ὅτι</a:t>
              </a:r>
              <a:r>
                <a:rPr lang="de-DE" sz="1800" dirty="0"/>
                <a:t> </a:t>
              </a:r>
              <a:r>
                <a:rPr lang="el-GR" sz="1800" i="1" dirty="0"/>
                <a:t>“αἰδὼς δ᾽ οὐκ ἀγαθὴ κεχρημένῳ ἀνδρὶ</a:t>
              </a:r>
              <a:r>
                <a:rPr lang="de-DE" sz="1800" i="1" dirty="0"/>
                <a:t> </a:t>
              </a:r>
              <a:r>
                <a:rPr lang="el-GR" sz="1800" i="1" dirty="0"/>
                <a:t>παρεῖναι;“</a:t>
              </a:r>
              <a:r>
                <a:rPr lang="de-DE" sz="1800" i="1" dirty="0"/>
                <a:t>                              </a:t>
              </a:r>
            </a:p>
            <a:p>
              <a:r>
                <a:rPr lang="el-GR" sz="1800" dirty="0"/>
                <a:t>Ἔγωγ᾽, ἔφη.</a:t>
              </a:r>
              <a:r>
                <a:rPr lang="de-DE" sz="1800" dirty="0"/>
                <a:t>				</a:t>
              </a:r>
              <a:endParaRPr lang="de-DE" dirty="0"/>
            </a:p>
            <a:p>
              <a:r>
                <a:rPr lang="el-GR" sz="1800" dirty="0"/>
                <a:t>Ἔστιν ἄρα, ὡς ἔοικεν, αἰδὼς </a:t>
              </a:r>
              <a:r>
                <a:rPr lang="el-GR" sz="1800" b="1" u="sng" dirty="0">
                  <a:solidFill>
                    <a:schemeClr val="accent2">
                      <a:lumMod val="75000"/>
                    </a:schemeClr>
                  </a:solidFill>
                </a:rPr>
                <a:t>οὐκ ἀγαθὸν</a:t>
              </a:r>
              <a:r>
                <a:rPr lang="el-GR" sz="18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l-GR" sz="1800" dirty="0"/>
                <a:t>καὶ </a:t>
              </a:r>
              <a:r>
                <a:rPr lang="el-GR" sz="1800" b="1" u="sng" dirty="0">
                  <a:solidFill>
                    <a:schemeClr val="accent2">
                      <a:lumMod val="75000"/>
                    </a:schemeClr>
                  </a:solidFill>
                </a:rPr>
                <a:t>ἀγαθόν</a:t>
              </a:r>
              <a:r>
                <a:rPr lang="el-GR" sz="1800" dirty="0"/>
                <a:t>. </a:t>
              </a:r>
              <a:r>
                <a:rPr lang="de-DE" sz="1800" dirty="0"/>
                <a:t>                                          </a:t>
              </a:r>
              <a:r>
                <a:rPr lang="el-GR" sz="1800" dirty="0"/>
                <a:t>Φαίνεται. </a:t>
              </a:r>
              <a:r>
                <a:rPr lang="de-DE" sz="1800" dirty="0"/>
                <a:t>         				                                        </a:t>
              </a:r>
              <a:r>
                <a:rPr lang="el-GR" sz="1800" dirty="0"/>
                <a:t>Σωφροσύνη δέ γε ἀγαθόν, εἴπερ ἀγαθοὺς ποιεῖ οἷς ἂν παρῇ, κακοὺς δὲ μή.</a:t>
              </a:r>
              <a:r>
                <a:rPr lang="de-DE" sz="1800" dirty="0"/>
                <a:t>	                       </a:t>
              </a:r>
            </a:p>
            <a:p>
              <a:r>
                <a:rPr lang="de-DE" sz="1800" dirty="0"/>
                <a:t> </a:t>
              </a:r>
              <a:r>
                <a:rPr lang="el-GR" sz="1800" dirty="0"/>
                <a:t>Ἀλλὰ μὴν οὕτω γε δοκεῖ μοι ἔχειν, ὡς σὺ λέγεις. </a:t>
              </a:r>
              <a:r>
                <a:rPr lang="de-DE" sz="1800" dirty="0"/>
                <a:t> </a:t>
              </a:r>
              <a:endParaRPr lang="de-DE" dirty="0"/>
            </a:p>
            <a:p>
              <a:r>
                <a:rPr lang="el-GR" sz="1800" dirty="0"/>
                <a:t>Οὐκ ἄρα σωφροσύνη ἂν εἴη αἰδώς, εἴπερ τὸ μὲν ἀγαθὸν τυγχάνει ὄν, αἰδὼς δὲ μὴ οὐδὲν μᾶλλον </a:t>
              </a:r>
              <a:r>
                <a:rPr lang="el-GR" sz="1800" b="1" u="sng" dirty="0">
                  <a:solidFill>
                    <a:schemeClr val="accent2">
                      <a:lumMod val="75000"/>
                    </a:schemeClr>
                  </a:solidFill>
                </a:rPr>
                <a:t>ἀγαθὸν</a:t>
              </a:r>
              <a:r>
                <a:rPr lang="el-GR" sz="1800" dirty="0"/>
                <a:t> ἢ καὶ </a:t>
              </a:r>
              <a:r>
                <a:rPr lang="el-GR" sz="1800" b="1" u="sng" dirty="0">
                  <a:solidFill>
                    <a:schemeClr val="accent2">
                      <a:lumMod val="75000"/>
                    </a:schemeClr>
                  </a:solidFill>
                </a:rPr>
                <a:t>κακόν</a:t>
              </a:r>
              <a:r>
                <a:rPr lang="el-GR" sz="1800" dirty="0"/>
                <a:t>.</a:t>
              </a:r>
              <a:endParaRPr lang="de-DE" dirty="0"/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EC71E758-DBFC-416C-BFF3-59ADADBB8D64}"/>
              </a:ext>
            </a:extLst>
          </p:cNvPr>
          <p:cNvSpPr txBox="1"/>
          <p:nvPr/>
        </p:nvSpPr>
        <p:spPr>
          <a:xfrm>
            <a:off x="4066808" y="727439"/>
            <a:ext cx="405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Themenorientierte Analyse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7028DD5-7EDC-4A7A-8BBD-E9CD366CA995}"/>
              </a:ext>
            </a:extLst>
          </p:cNvPr>
          <p:cNvCxnSpPr>
            <a:cxnSpLocks/>
          </p:cNvCxnSpPr>
          <p:nvPr/>
        </p:nvCxnSpPr>
        <p:spPr>
          <a:xfrm>
            <a:off x="7222435" y="2338140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BE5DC10C-1261-4282-BF62-CEFE4AC0EA51}"/>
              </a:ext>
            </a:extLst>
          </p:cNvPr>
          <p:cNvCxnSpPr>
            <a:cxnSpLocks/>
          </p:cNvCxnSpPr>
          <p:nvPr/>
        </p:nvCxnSpPr>
        <p:spPr>
          <a:xfrm>
            <a:off x="9767321" y="2355276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52886D2D-DEE9-43E4-AF0D-3583EB513D26}"/>
              </a:ext>
            </a:extLst>
          </p:cNvPr>
          <p:cNvSpPr/>
          <p:nvPr/>
        </p:nvSpPr>
        <p:spPr>
          <a:xfrm>
            <a:off x="5539339" y="3219726"/>
            <a:ext cx="840623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F0C4294-6DEF-4843-8CF9-7417017A9806}"/>
              </a:ext>
            </a:extLst>
          </p:cNvPr>
          <p:cNvSpPr/>
          <p:nvPr/>
        </p:nvSpPr>
        <p:spPr>
          <a:xfrm>
            <a:off x="4435443" y="3759348"/>
            <a:ext cx="877702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51186B6-1263-48A4-8A87-A1E75608713A}"/>
              </a:ext>
            </a:extLst>
          </p:cNvPr>
          <p:cNvSpPr/>
          <p:nvPr/>
        </p:nvSpPr>
        <p:spPr>
          <a:xfrm>
            <a:off x="5935049" y="4562149"/>
            <a:ext cx="761920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6BE025E-E477-4903-A99B-49B006A38FF5}"/>
              </a:ext>
            </a:extLst>
          </p:cNvPr>
          <p:cNvSpPr/>
          <p:nvPr/>
        </p:nvSpPr>
        <p:spPr>
          <a:xfrm>
            <a:off x="3046396" y="3759348"/>
            <a:ext cx="800145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729DEE7-72E9-45B8-848A-2952486D089F}"/>
              </a:ext>
            </a:extLst>
          </p:cNvPr>
          <p:cNvSpPr txBox="1"/>
          <p:nvPr/>
        </p:nvSpPr>
        <p:spPr>
          <a:xfrm>
            <a:off x="5396340" y="1250659"/>
            <a:ext cx="126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Dialog (2)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3EEF65F-3A79-47CE-96ED-7C1BF4B3276C}"/>
              </a:ext>
            </a:extLst>
          </p:cNvPr>
          <p:cNvSpPr txBox="1"/>
          <p:nvPr/>
        </p:nvSpPr>
        <p:spPr>
          <a:xfrm>
            <a:off x="7255126" y="2555644"/>
            <a:ext cx="155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„(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τὸ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ἀγαθόν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37A69EB-ED2E-493E-9D98-33E93AD4426C}"/>
              </a:ext>
            </a:extLst>
          </p:cNvPr>
          <p:cNvGrpSpPr/>
          <p:nvPr/>
        </p:nvGrpSpPr>
        <p:grpSpPr>
          <a:xfrm>
            <a:off x="8934835" y="2561722"/>
            <a:ext cx="2040999" cy="369332"/>
            <a:chOff x="8934835" y="2561722"/>
            <a:chExt cx="2040999" cy="369332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07A4CA1-A623-4137-8DA6-0B9D8C2EBDD9}"/>
                </a:ext>
              </a:extLst>
            </p:cNvPr>
            <p:cNvSpPr txBox="1"/>
            <p:nvPr/>
          </p:nvSpPr>
          <p:spPr>
            <a:xfrm>
              <a:off x="9815589" y="2561722"/>
              <a:ext cx="1160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>
                  <a:solidFill>
                    <a:schemeClr val="accent2">
                      <a:lumMod val="75000"/>
                    </a:schemeClr>
                  </a:solidFill>
                </a:rPr>
                <a:t>Paradoxie</a:t>
              </a:r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5E05FF00-9CA8-43B5-9DED-A3BB1EB3BC8E}"/>
                </a:ext>
              </a:extLst>
            </p:cNvPr>
            <p:cNvCxnSpPr/>
            <p:nvPr/>
          </p:nvCxnSpPr>
          <p:spPr>
            <a:xfrm>
              <a:off x="8934835" y="2740310"/>
              <a:ext cx="68887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Ellipse 35">
            <a:extLst>
              <a:ext uri="{FF2B5EF4-FFF2-40B4-BE49-F238E27FC236}">
                <a16:creationId xmlns:a16="http://schemas.microsoft.com/office/drawing/2014/main" id="{90D442D8-B3F5-43B4-9C51-951B0BDC1FCC}"/>
              </a:ext>
            </a:extLst>
          </p:cNvPr>
          <p:cNvSpPr/>
          <p:nvPr/>
        </p:nvSpPr>
        <p:spPr>
          <a:xfrm>
            <a:off x="5092499" y="4847850"/>
            <a:ext cx="822231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AAF8443-81F9-429E-83D5-9B116A390B9F}"/>
              </a:ext>
            </a:extLst>
          </p:cNvPr>
          <p:cNvSpPr/>
          <p:nvPr/>
        </p:nvSpPr>
        <p:spPr>
          <a:xfrm>
            <a:off x="4033120" y="3206299"/>
            <a:ext cx="1169335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A529246-3123-4872-8515-8F28A6DB69C7}"/>
              </a:ext>
            </a:extLst>
          </p:cNvPr>
          <p:cNvSpPr/>
          <p:nvPr/>
        </p:nvSpPr>
        <p:spPr>
          <a:xfrm>
            <a:off x="2994528" y="2658287"/>
            <a:ext cx="716011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C909A1C-7EAC-44C4-AEC7-21911C57C4B5}"/>
              </a:ext>
            </a:extLst>
          </p:cNvPr>
          <p:cNvGrpSpPr/>
          <p:nvPr/>
        </p:nvGrpSpPr>
        <p:grpSpPr>
          <a:xfrm>
            <a:off x="7869545" y="1654403"/>
            <a:ext cx="3644394" cy="868403"/>
            <a:chOff x="7607540" y="1679756"/>
            <a:chExt cx="3644394" cy="868403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C3BDD69D-0FAE-40EF-83A4-2AB5AA4167CC}"/>
                </a:ext>
              </a:extLst>
            </p:cNvPr>
            <p:cNvGrpSpPr/>
            <p:nvPr/>
          </p:nvGrpSpPr>
          <p:grpSpPr>
            <a:xfrm>
              <a:off x="7607540" y="1717824"/>
              <a:ext cx="3644394" cy="830335"/>
              <a:chOff x="7607540" y="1716933"/>
              <a:chExt cx="3644394" cy="830335"/>
            </a:xfrm>
          </p:grpSpPr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6AD3C335-9F8D-4A38-8C50-B8C2D4A8080C}"/>
                  </a:ext>
                </a:extLst>
              </p:cNvPr>
              <p:cNvSpPr txBox="1"/>
              <p:nvPr/>
            </p:nvSpPr>
            <p:spPr>
              <a:xfrm>
                <a:off x="7607540" y="1716933"/>
                <a:ext cx="36443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„das Gute“</a:t>
                </a:r>
              </a:p>
            </p:txBody>
          </p:sp>
          <p:cxnSp>
            <p:nvCxnSpPr>
              <p:cNvPr id="42" name="Gerade Verbindung mit Pfeil 41">
                <a:extLst>
                  <a:ext uri="{FF2B5EF4-FFF2-40B4-BE49-F238E27FC236}">
                    <a16:creationId xmlns:a16="http://schemas.microsoft.com/office/drawing/2014/main" id="{660C0B98-3675-4A29-B8C6-DAA3B0F6B7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32099" y="2233860"/>
                <a:ext cx="139537" cy="313408"/>
              </a:xfrm>
              <a:prstGeom prst="straightConnector1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F269D600-6DC1-42D5-8625-940EBE1CDEB3}"/>
                </a:ext>
              </a:extLst>
            </p:cNvPr>
            <p:cNvSpPr/>
            <p:nvPr/>
          </p:nvSpPr>
          <p:spPr>
            <a:xfrm>
              <a:off x="7607540" y="1679756"/>
              <a:ext cx="1254922" cy="408558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8407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D207600-08F9-47C0-8A49-C5D6AF32669D}"/>
              </a:ext>
            </a:extLst>
          </p:cNvPr>
          <p:cNvGrpSpPr/>
          <p:nvPr/>
        </p:nvGrpSpPr>
        <p:grpSpPr>
          <a:xfrm>
            <a:off x="418457" y="2338140"/>
            <a:ext cx="6803975" cy="2914746"/>
            <a:chOff x="418457" y="2170610"/>
            <a:chExt cx="6803975" cy="2914746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24F3A66-6943-44C3-864C-E9959D46E676}"/>
                </a:ext>
              </a:extLst>
            </p:cNvPr>
            <p:cNvSpPr txBox="1"/>
            <p:nvPr/>
          </p:nvSpPr>
          <p:spPr>
            <a:xfrm>
              <a:off x="418457" y="4675443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b]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A6C622C-32B6-47F4-A7F0-A310E600336D}"/>
                </a:ext>
              </a:extLst>
            </p:cNvPr>
            <p:cNvSpPr txBox="1"/>
            <p:nvPr/>
          </p:nvSpPr>
          <p:spPr>
            <a:xfrm>
              <a:off x="418457" y="2170610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a]</a:t>
              </a: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EA42C38D-3E17-48F7-8520-1E0F494FA9B5}"/>
                </a:ext>
              </a:extLst>
            </p:cNvPr>
            <p:cNvSpPr txBox="1"/>
            <p:nvPr/>
          </p:nvSpPr>
          <p:spPr>
            <a:xfrm>
              <a:off x="1285518" y="2223034"/>
              <a:ext cx="59369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Τί οὖν; ἦν δ᾽ ἐγώ: Ὁμήρῳ οὐ πιστεύεις καλῶς λέγειν, λέγοντι ὅτι</a:t>
              </a:r>
              <a:r>
                <a:rPr lang="de-DE" sz="1800" dirty="0"/>
                <a:t> </a:t>
              </a:r>
              <a:r>
                <a:rPr lang="el-GR" sz="1800" i="1" dirty="0"/>
                <a:t>“αἰδὼς δ᾽ οὐκ ἀγαθὴ κεχρημένῳ ἀνδρὶ</a:t>
              </a:r>
              <a:r>
                <a:rPr lang="de-DE" sz="1800" i="1" dirty="0"/>
                <a:t> </a:t>
              </a:r>
              <a:r>
                <a:rPr lang="el-GR" sz="1800" i="1" dirty="0"/>
                <a:t>παρεῖναι;“</a:t>
              </a:r>
              <a:r>
                <a:rPr lang="de-DE" sz="1800" i="1" dirty="0"/>
                <a:t>                              </a:t>
              </a:r>
            </a:p>
            <a:p>
              <a:r>
                <a:rPr lang="el-GR" sz="1800" dirty="0"/>
                <a:t>Ἔγωγ᾽, ἔφη.</a:t>
              </a:r>
              <a:r>
                <a:rPr lang="de-DE" sz="1800" dirty="0"/>
                <a:t>				</a:t>
              </a:r>
              <a:endParaRPr lang="de-DE" dirty="0"/>
            </a:p>
            <a:p>
              <a:r>
                <a:rPr lang="el-GR" sz="1800" dirty="0"/>
                <a:t>Ἔστιν ἄρα, ὡς ἔοικεν, αἰδὼς </a:t>
              </a:r>
              <a:r>
                <a:rPr lang="el-GR" sz="1800" b="1" u="sng" dirty="0">
                  <a:solidFill>
                    <a:schemeClr val="accent2">
                      <a:lumMod val="75000"/>
                    </a:schemeClr>
                  </a:solidFill>
                </a:rPr>
                <a:t>οὐκ ἀγαθὸν</a:t>
              </a:r>
              <a:r>
                <a:rPr lang="el-GR" sz="18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l-GR" sz="1800" dirty="0"/>
                <a:t>καὶ </a:t>
              </a:r>
              <a:r>
                <a:rPr lang="el-GR" sz="1800" b="1" u="sng" dirty="0">
                  <a:solidFill>
                    <a:schemeClr val="accent2">
                      <a:lumMod val="75000"/>
                    </a:schemeClr>
                  </a:solidFill>
                </a:rPr>
                <a:t>ἀγαθόν</a:t>
              </a:r>
              <a:r>
                <a:rPr lang="el-GR" sz="1800" dirty="0"/>
                <a:t>. </a:t>
              </a:r>
              <a:r>
                <a:rPr lang="de-DE" sz="1800" dirty="0"/>
                <a:t>                                          </a:t>
              </a:r>
              <a:r>
                <a:rPr lang="el-GR" sz="1800" dirty="0"/>
                <a:t>Φαίνεται. </a:t>
              </a:r>
              <a:r>
                <a:rPr lang="de-DE" sz="1800" dirty="0"/>
                <a:t>         				                                        </a:t>
              </a:r>
              <a:r>
                <a:rPr lang="el-GR" sz="1800" dirty="0"/>
                <a:t>Σωφροσύνη δέ γε ἀγαθόν, εἴπερ ἀγαθοὺς ποιεῖ οἷς ἂν παρῇ, κακοὺς δὲ μή.</a:t>
              </a:r>
              <a:r>
                <a:rPr lang="de-DE" sz="1800" dirty="0"/>
                <a:t>	                       </a:t>
              </a:r>
            </a:p>
            <a:p>
              <a:r>
                <a:rPr lang="de-DE" sz="1800" dirty="0"/>
                <a:t> </a:t>
              </a:r>
              <a:r>
                <a:rPr lang="el-GR" sz="1800" dirty="0"/>
                <a:t>Ἀλλὰ μὴν οὕτω γε δοκεῖ μοι ἔχειν, ὡς σὺ λέγεις. </a:t>
              </a:r>
              <a:r>
                <a:rPr lang="de-DE" sz="1800" dirty="0"/>
                <a:t> </a:t>
              </a:r>
              <a:endParaRPr lang="de-DE" dirty="0"/>
            </a:p>
            <a:p>
              <a:r>
                <a:rPr lang="el-GR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Οὐκ ἄρα σωφροσύνη ἂν εἴη αἰδώς</a:t>
              </a:r>
              <a:r>
                <a:rPr lang="el-GR" sz="1800" dirty="0"/>
                <a:t>, εἴπερ τὸ μὲν ἀγαθὸν τυγχάνει ὄν, αἰδὼς δὲ μὴ οὐδὲν μᾶλλον </a:t>
              </a:r>
              <a:r>
                <a:rPr lang="el-GR" sz="1800" b="1" u="sng" dirty="0">
                  <a:solidFill>
                    <a:schemeClr val="accent2">
                      <a:lumMod val="75000"/>
                    </a:schemeClr>
                  </a:solidFill>
                </a:rPr>
                <a:t>ἀγαθὸν</a:t>
              </a:r>
              <a:r>
                <a:rPr lang="el-GR" sz="1800" dirty="0"/>
                <a:t> ἢ καὶ </a:t>
              </a:r>
              <a:r>
                <a:rPr lang="el-GR" sz="1800" b="1" u="sng" dirty="0">
                  <a:solidFill>
                    <a:schemeClr val="accent2">
                      <a:lumMod val="75000"/>
                    </a:schemeClr>
                  </a:solidFill>
                </a:rPr>
                <a:t>κακόν</a:t>
              </a:r>
              <a:r>
                <a:rPr lang="el-GR" sz="1800" dirty="0"/>
                <a:t>.</a:t>
              </a:r>
              <a:endParaRPr lang="de-DE" dirty="0"/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EC71E758-DBFC-416C-BFF3-59ADADBB8D64}"/>
              </a:ext>
            </a:extLst>
          </p:cNvPr>
          <p:cNvSpPr txBox="1"/>
          <p:nvPr/>
        </p:nvSpPr>
        <p:spPr>
          <a:xfrm>
            <a:off x="4066808" y="727439"/>
            <a:ext cx="405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Themenorientierte Analyse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7028DD5-7EDC-4A7A-8BBD-E9CD366CA995}"/>
              </a:ext>
            </a:extLst>
          </p:cNvPr>
          <p:cNvCxnSpPr>
            <a:cxnSpLocks/>
          </p:cNvCxnSpPr>
          <p:nvPr/>
        </p:nvCxnSpPr>
        <p:spPr>
          <a:xfrm>
            <a:off x="7222435" y="2338140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BE5DC10C-1261-4282-BF62-CEFE4AC0EA51}"/>
              </a:ext>
            </a:extLst>
          </p:cNvPr>
          <p:cNvCxnSpPr>
            <a:cxnSpLocks/>
          </p:cNvCxnSpPr>
          <p:nvPr/>
        </p:nvCxnSpPr>
        <p:spPr>
          <a:xfrm>
            <a:off x="9767321" y="2355276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52886D2D-DEE9-43E4-AF0D-3583EB513D26}"/>
              </a:ext>
            </a:extLst>
          </p:cNvPr>
          <p:cNvSpPr/>
          <p:nvPr/>
        </p:nvSpPr>
        <p:spPr>
          <a:xfrm>
            <a:off x="5539339" y="3219726"/>
            <a:ext cx="840623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F0C4294-6DEF-4843-8CF9-7417017A9806}"/>
              </a:ext>
            </a:extLst>
          </p:cNvPr>
          <p:cNvSpPr/>
          <p:nvPr/>
        </p:nvSpPr>
        <p:spPr>
          <a:xfrm>
            <a:off x="4435443" y="3759348"/>
            <a:ext cx="877702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6BE025E-E477-4903-A99B-49B006A38FF5}"/>
              </a:ext>
            </a:extLst>
          </p:cNvPr>
          <p:cNvSpPr/>
          <p:nvPr/>
        </p:nvSpPr>
        <p:spPr>
          <a:xfrm>
            <a:off x="3046396" y="3759348"/>
            <a:ext cx="800145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729DEE7-72E9-45B8-848A-2952486D089F}"/>
              </a:ext>
            </a:extLst>
          </p:cNvPr>
          <p:cNvSpPr txBox="1"/>
          <p:nvPr/>
        </p:nvSpPr>
        <p:spPr>
          <a:xfrm>
            <a:off x="5396340" y="1250659"/>
            <a:ext cx="126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Dialog (2)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3EEF65F-3A79-47CE-96ED-7C1BF4B3276C}"/>
              </a:ext>
            </a:extLst>
          </p:cNvPr>
          <p:cNvSpPr txBox="1"/>
          <p:nvPr/>
        </p:nvSpPr>
        <p:spPr>
          <a:xfrm>
            <a:off x="7255126" y="2555644"/>
            <a:ext cx="155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„(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τὸ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ἀγαθόν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37A69EB-ED2E-493E-9D98-33E93AD4426C}"/>
              </a:ext>
            </a:extLst>
          </p:cNvPr>
          <p:cNvGrpSpPr/>
          <p:nvPr/>
        </p:nvGrpSpPr>
        <p:grpSpPr>
          <a:xfrm>
            <a:off x="8934835" y="2561722"/>
            <a:ext cx="2040999" cy="369332"/>
            <a:chOff x="8934835" y="2561722"/>
            <a:chExt cx="2040999" cy="369332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07A4CA1-A623-4137-8DA6-0B9D8C2EBDD9}"/>
                </a:ext>
              </a:extLst>
            </p:cNvPr>
            <p:cNvSpPr txBox="1"/>
            <p:nvPr/>
          </p:nvSpPr>
          <p:spPr>
            <a:xfrm>
              <a:off x="9815589" y="2561722"/>
              <a:ext cx="1160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>
                  <a:solidFill>
                    <a:schemeClr val="accent2">
                      <a:lumMod val="75000"/>
                    </a:schemeClr>
                  </a:solidFill>
                </a:rPr>
                <a:t>Paradoxie</a:t>
              </a:r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5E05FF00-9CA8-43B5-9DED-A3BB1EB3BC8E}"/>
                </a:ext>
              </a:extLst>
            </p:cNvPr>
            <p:cNvCxnSpPr/>
            <p:nvPr/>
          </p:nvCxnSpPr>
          <p:spPr>
            <a:xfrm>
              <a:off x="8934835" y="2740310"/>
              <a:ext cx="68887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Ellipse 35">
            <a:extLst>
              <a:ext uri="{FF2B5EF4-FFF2-40B4-BE49-F238E27FC236}">
                <a16:creationId xmlns:a16="http://schemas.microsoft.com/office/drawing/2014/main" id="{90D442D8-B3F5-43B4-9C51-951B0BDC1FCC}"/>
              </a:ext>
            </a:extLst>
          </p:cNvPr>
          <p:cNvSpPr/>
          <p:nvPr/>
        </p:nvSpPr>
        <p:spPr>
          <a:xfrm>
            <a:off x="5092499" y="4847850"/>
            <a:ext cx="822231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AAF8443-81F9-429E-83D5-9B116A390B9F}"/>
              </a:ext>
            </a:extLst>
          </p:cNvPr>
          <p:cNvSpPr/>
          <p:nvPr/>
        </p:nvSpPr>
        <p:spPr>
          <a:xfrm>
            <a:off x="4033120" y="3206299"/>
            <a:ext cx="1169335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A529246-3123-4872-8515-8F28A6DB69C7}"/>
              </a:ext>
            </a:extLst>
          </p:cNvPr>
          <p:cNvSpPr/>
          <p:nvPr/>
        </p:nvSpPr>
        <p:spPr>
          <a:xfrm>
            <a:off x="2994528" y="2658287"/>
            <a:ext cx="716011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6930568-8F10-43BD-BBE2-871DE4E7B57C}"/>
              </a:ext>
            </a:extLst>
          </p:cNvPr>
          <p:cNvGrpSpPr/>
          <p:nvPr/>
        </p:nvGrpSpPr>
        <p:grpSpPr>
          <a:xfrm>
            <a:off x="9870277" y="2769356"/>
            <a:ext cx="1062090" cy="714327"/>
            <a:chOff x="9870277" y="2769356"/>
            <a:chExt cx="1062090" cy="714327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F5E0453C-623C-4964-B1CC-93FDD2435F62}"/>
                </a:ext>
              </a:extLst>
            </p:cNvPr>
            <p:cNvSpPr txBox="1"/>
            <p:nvPr/>
          </p:nvSpPr>
          <p:spPr>
            <a:xfrm>
              <a:off x="9870277" y="3114351"/>
              <a:ext cx="833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Aporie</a:t>
              </a:r>
            </a:p>
          </p:txBody>
        </p:sp>
        <p:cxnSp>
          <p:nvCxnSpPr>
            <p:cNvPr id="39" name="Verbinder: gekrümmt 38">
              <a:extLst>
                <a:ext uri="{FF2B5EF4-FFF2-40B4-BE49-F238E27FC236}">
                  <a16:creationId xmlns:a16="http://schemas.microsoft.com/office/drawing/2014/main" id="{F20EB46B-CB90-4229-8AF1-4EF125E260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04045" y="2769356"/>
              <a:ext cx="228322" cy="449195"/>
            </a:xfrm>
            <a:prstGeom prst="curvedConnector4">
              <a:avLst>
                <a:gd name="adj1" fmla="val -100122"/>
                <a:gd name="adj2" fmla="val 70555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Ellipse 39">
            <a:extLst>
              <a:ext uri="{FF2B5EF4-FFF2-40B4-BE49-F238E27FC236}">
                <a16:creationId xmlns:a16="http://schemas.microsoft.com/office/drawing/2014/main" id="{66AE80CA-EAD7-4144-9138-8D4CEFE5045D}"/>
              </a:ext>
            </a:extLst>
          </p:cNvPr>
          <p:cNvSpPr/>
          <p:nvPr/>
        </p:nvSpPr>
        <p:spPr>
          <a:xfrm>
            <a:off x="5993437" y="4562149"/>
            <a:ext cx="761920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AA937D38-7BD1-433B-9732-417FC0E40FB7}"/>
              </a:ext>
            </a:extLst>
          </p:cNvPr>
          <p:cNvCxnSpPr>
            <a:cxnSpLocks/>
          </p:cNvCxnSpPr>
          <p:nvPr/>
        </p:nvCxnSpPr>
        <p:spPr>
          <a:xfrm>
            <a:off x="1425060" y="4881862"/>
            <a:ext cx="3242671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12700">
              <a:schemeClr val="tx1">
                <a:lumMod val="65000"/>
                <a:lumOff val="35000"/>
                <a:alpha val="5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F6272388-9A0F-407A-9C99-2726BE370616}"/>
              </a:ext>
            </a:extLst>
          </p:cNvPr>
          <p:cNvGrpSpPr/>
          <p:nvPr/>
        </p:nvGrpSpPr>
        <p:grpSpPr>
          <a:xfrm>
            <a:off x="7869545" y="1654403"/>
            <a:ext cx="3644394" cy="868403"/>
            <a:chOff x="7607540" y="1679756"/>
            <a:chExt cx="3644394" cy="868403"/>
          </a:xfrm>
        </p:grpSpPr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2F206801-B8DF-4ECE-A2E1-B6DC7F95F495}"/>
                </a:ext>
              </a:extLst>
            </p:cNvPr>
            <p:cNvGrpSpPr/>
            <p:nvPr/>
          </p:nvGrpSpPr>
          <p:grpSpPr>
            <a:xfrm>
              <a:off x="7607540" y="1717824"/>
              <a:ext cx="3644394" cy="830335"/>
              <a:chOff x="7607540" y="1716933"/>
              <a:chExt cx="3644394" cy="830335"/>
            </a:xfrm>
          </p:grpSpPr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C6A8020C-6F77-4D1C-A424-7760F3E8FD71}"/>
                  </a:ext>
                </a:extLst>
              </p:cNvPr>
              <p:cNvSpPr txBox="1"/>
              <p:nvPr/>
            </p:nvSpPr>
            <p:spPr>
              <a:xfrm>
                <a:off x="7607540" y="1716933"/>
                <a:ext cx="36443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„das Gute“</a:t>
                </a:r>
              </a:p>
            </p:txBody>
          </p:sp>
          <p:cxnSp>
            <p:nvCxnSpPr>
              <p:cNvPr id="50" name="Gerade Verbindung mit Pfeil 49">
                <a:extLst>
                  <a:ext uri="{FF2B5EF4-FFF2-40B4-BE49-F238E27FC236}">
                    <a16:creationId xmlns:a16="http://schemas.microsoft.com/office/drawing/2014/main" id="{99F642FF-9D2D-4F15-81D5-46FC3F9518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32099" y="2233860"/>
                <a:ext cx="139537" cy="313408"/>
              </a:xfrm>
              <a:prstGeom prst="straightConnector1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hteck: abgerundete Ecken 47">
              <a:extLst>
                <a:ext uri="{FF2B5EF4-FFF2-40B4-BE49-F238E27FC236}">
                  <a16:creationId xmlns:a16="http://schemas.microsoft.com/office/drawing/2014/main" id="{C4444346-716D-44B5-A7AA-B18ACFD96F05}"/>
                </a:ext>
              </a:extLst>
            </p:cNvPr>
            <p:cNvSpPr/>
            <p:nvPr/>
          </p:nvSpPr>
          <p:spPr>
            <a:xfrm>
              <a:off x="7607540" y="1679756"/>
              <a:ext cx="1254922" cy="408558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22969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D207600-08F9-47C0-8A49-C5D6AF32669D}"/>
              </a:ext>
            </a:extLst>
          </p:cNvPr>
          <p:cNvGrpSpPr/>
          <p:nvPr/>
        </p:nvGrpSpPr>
        <p:grpSpPr>
          <a:xfrm>
            <a:off x="418457" y="2338140"/>
            <a:ext cx="6803975" cy="2914746"/>
            <a:chOff x="418457" y="2170610"/>
            <a:chExt cx="6803975" cy="2914746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424F3A66-6943-44C3-864C-E9959D46E676}"/>
                </a:ext>
              </a:extLst>
            </p:cNvPr>
            <p:cNvSpPr txBox="1"/>
            <p:nvPr/>
          </p:nvSpPr>
          <p:spPr>
            <a:xfrm>
              <a:off x="418457" y="4675443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b]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A6C622C-32B6-47F4-A7F0-A310E600336D}"/>
                </a:ext>
              </a:extLst>
            </p:cNvPr>
            <p:cNvSpPr txBox="1"/>
            <p:nvPr/>
          </p:nvSpPr>
          <p:spPr>
            <a:xfrm>
              <a:off x="418457" y="2170610"/>
              <a:ext cx="867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a]</a:t>
              </a:r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EA42C38D-3E17-48F7-8520-1E0F494FA9B5}"/>
                </a:ext>
              </a:extLst>
            </p:cNvPr>
            <p:cNvSpPr txBox="1"/>
            <p:nvPr/>
          </p:nvSpPr>
          <p:spPr>
            <a:xfrm>
              <a:off x="1285518" y="2223034"/>
              <a:ext cx="59369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Τί οὖν; ἦν δ᾽ ἐγώ: Ὁμήρῳ οὐ πιστεύεις καλῶς λέγειν, λέγοντι ὅτι</a:t>
              </a:r>
              <a:r>
                <a:rPr lang="de-DE" sz="1800" dirty="0"/>
                <a:t> </a:t>
              </a:r>
              <a:r>
                <a:rPr lang="el-GR" sz="1800" i="1" dirty="0"/>
                <a:t>“αἰδὼς δ᾽ οὐκ ἀγαθὴ κεχρημένῳ ἀνδρὶ</a:t>
              </a:r>
              <a:r>
                <a:rPr lang="de-DE" sz="1800" i="1" dirty="0"/>
                <a:t> </a:t>
              </a:r>
              <a:r>
                <a:rPr lang="el-GR" sz="1800" i="1" dirty="0"/>
                <a:t>παρεῖναι;“</a:t>
              </a:r>
              <a:r>
                <a:rPr lang="de-DE" sz="1800" i="1" dirty="0"/>
                <a:t>                              </a:t>
              </a:r>
            </a:p>
            <a:p>
              <a:r>
                <a:rPr lang="el-GR" sz="1800" dirty="0"/>
                <a:t>Ἔγωγ᾽, ἔφη.</a:t>
              </a:r>
              <a:r>
                <a:rPr lang="de-DE" sz="1800" dirty="0"/>
                <a:t>				</a:t>
              </a:r>
              <a:endParaRPr lang="de-DE" dirty="0"/>
            </a:p>
            <a:p>
              <a:r>
                <a:rPr lang="el-GR" sz="1800" dirty="0"/>
                <a:t>Ἔστιν ἄρα, ὡς </a:t>
              </a:r>
              <a:r>
                <a:rPr lang="el-GR" sz="1800" b="1" dirty="0">
                  <a:solidFill>
                    <a:schemeClr val="accent6">
                      <a:lumMod val="75000"/>
                    </a:schemeClr>
                  </a:solidFill>
                </a:rPr>
                <a:t>ἔοικεν</a:t>
              </a:r>
              <a:r>
                <a:rPr lang="el-GR" sz="1800" dirty="0"/>
                <a:t>, αἰδὼς </a:t>
              </a:r>
              <a:r>
                <a:rPr lang="el-GR" sz="1800" b="1" u="sng" dirty="0">
                  <a:solidFill>
                    <a:schemeClr val="accent2">
                      <a:lumMod val="75000"/>
                    </a:schemeClr>
                  </a:solidFill>
                </a:rPr>
                <a:t>οὐκ ἀγαθὸν</a:t>
              </a:r>
              <a:r>
                <a:rPr lang="el-GR" sz="18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l-GR" sz="1800" dirty="0"/>
                <a:t>καὶ </a:t>
              </a:r>
              <a:r>
                <a:rPr lang="el-GR" sz="1800" b="1" u="sng" dirty="0">
                  <a:solidFill>
                    <a:schemeClr val="accent2">
                      <a:lumMod val="75000"/>
                    </a:schemeClr>
                  </a:solidFill>
                </a:rPr>
                <a:t>ἀγαθόν</a:t>
              </a:r>
              <a:r>
                <a:rPr lang="el-GR" sz="1800" dirty="0"/>
                <a:t>. </a:t>
              </a:r>
              <a:r>
                <a:rPr lang="de-DE" sz="1800" dirty="0"/>
                <a:t>                                          </a:t>
              </a:r>
              <a:r>
                <a:rPr lang="el-GR" sz="1800" b="1" dirty="0">
                  <a:solidFill>
                    <a:schemeClr val="accent6">
                      <a:lumMod val="75000"/>
                    </a:schemeClr>
                  </a:solidFill>
                </a:rPr>
                <a:t>Φαίνεται</a:t>
              </a:r>
              <a:r>
                <a:rPr lang="el-GR" sz="1800" dirty="0"/>
                <a:t>. </a:t>
              </a:r>
              <a:r>
                <a:rPr lang="de-DE" sz="1800" dirty="0"/>
                <a:t>         				                                        </a:t>
              </a:r>
              <a:r>
                <a:rPr lang="el-GR" sz="1800" dirty="0"/>
                <a:t>Σωφροσύνη δέ γε ἀγαθόν, εἴπερ ἀγαθοὺς ποιεῖ οἷς ἂν παρῇ, κακοὺς δὲ μή.</a:t>
              </a:r>
              <a:r>
                <a:rPr lang="de-DE" sz="1800" dirty="0"/>
                <a:t>	                       </a:t>
              </a:r>
            </a:p>
            <a:p>
              <a:r>
                <a:rPr lang="de-DE" sz="1800" dirty="0"/>
                <a:t> </a:t>
              </a:r>
              <a:r>
                <a:rPr lang="el-GR" sz="1800" dirty="0"/>
                <a:t>Ἀλλὰ μὴν οὕτω γε </a:t>
              </a:r>
              <a:r>
                <a:rPr lang="el-GR" sz="1800" b="1" dirty="0">
                  <a:solidFill>
                    <a:schemeClr val="accent6">
                      <a:lumMod val="75000"/>
                    </a:schemeClr>
                  </a:solidFill>
                </a:rPr>
                <a:t>δοκεῖ</a:t>
              </a:r>
              <a:r>
                <a:rPr lang="el-GR" sz="1800" dirty="0"/>
                <a:t> μοι ἔχειν, ὡς σὺ λέγεις. </a:t>
              </a:r>
              <a:r>
                <a:rPr lang="de-DE" sz="1800" dirty="0"/>
                <a:t> </a:t>
              </a:r>
              <a:endParaRPr lang="de-DE" dirty="0"/>
            </a:p>
            <a:p>
              <a:r>
                <a:rPr lang="el-GR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Οὐκ ἄρα σωφροσύνη </a:t>
              </a:r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</a:rPr>
                <a:t>ἂν εἴη </a:t>
              </a:r>
              <a:r>
                <a:rPr lang="el-GR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αἰδώς</a:t>
              </a:r>
              <a:r>
                <a:rPr lang="el-GR" sz="1800" dirty="0"/>
                <a:t>, εἴπερ τὸ μὲν ἀγαθὸν τυγχάνει ὄν, αἰδὼς δὲ μὴ οὐδὲν μᾶλλον </a:t>
              </a:r>
              <a:r>
                <a:rPr lang="el-GR" sz="1800" b="1" u="sng" dirty="0">
                  <a:solidFill>
                    <a:schemeClr val="accent2">
                      <a:lumMod val="75000"/>
                    </a:schemeClr>
                  </a:solidFill>
                </a:rPr>
                <a:t>ἀγαθὸν</a:t>
              </a:r>
              <a:r>
                <a:rPr lang="el-GR" sz="1800" dirty="0"/>
                <a:t> ἢ καὶ </a:t>
              </a:r>
              <a:r>
                <a:rPr lang="el-GR" sz="1800" b="1" u="sng" dirty="0">
                  <a:solidFill>
                    <a:schemeClr val="accent2">
                      <a:lumMod val="75000"/>
                    </a:schemeClr>
                  </a:solidFill>
                </a:rPr>
                <a:t>κακόν</a:t>
              </a:r>
              <a:r>
                <a:rPr lang="el-GR" sz="1800" dirty="0"/>
                <a:t>.</a:t>
              </a:r>
              <a:endParaRPr lang="de-DE" dirty="0"/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EC71E758-DBFC-416C-BFF3-59ADADBB8D64}"/>
              </a:ext>
            </a:extLst>
          </p:cNvPr>
          <p:cNvSpPr txBox="1"/>
          <p:nvPr/>
        </p:nvSpPr>
        <p:spPr>
          <a:xfrm>
            <a:off x="4066808" y="727439"/>
            <a:ext cx="405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Themenorientierte Analyse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7028DD5-7EDC-4A7A-8BBD-E9CD366CA995}"/>
              </a:ext>
            </a:extLst>
          </p:cNvPr>
          <p:cNvCxnSpPr>
            <a:cxnSpLocks/>
          </p:cNvCxnSpPr>
          <p:nvPr/>
        </p:nvCxnSpPr>
        <p:spPr>
          <a:xfrm>
            <a:off x="7222435" y="2338140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BE5DC10C-1261-4282-BF62-CEFE4AC0EA51}"/>
              </a:ext>
            </a:extLst>
          </p:cNvPr>
          <p:cNvCxnSpPr>
            <a:cxnSpLocks/>
          </p:cNvCxnSpPr>
          <p:nvPr/>
        </p:nvCxnSpPr>
        <p:spPr>
          <a:xfrm>
            <a:off x="9767321" y="2355276"/>
            <a:ext cx="0" cy="300158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52886D2D-DEE9-43E4-AF0D-3583EB513D26}"/>
              </a:ext>
            </a:extLst>
          </p:cNvPr>
          <p:cNvSpPr/>
          <p:nvPr/>
        </p:nvSpPr>
        <p:spPr>
          <a:xfrm>
            <a:off x="5539339" y="3219726"/>
            <a:ext cx="840623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F0C4294-6DEF-4843-8CF9-7417017A9806}"/>
              </a:ext>
            </a:extLst>
          </p:cNvPr>
          <p:cNvSpPr/>
          <p:nvPr/>
        </p:nvSpPr>
        <p:spPr>
          <a:xfrm>
            <a:off x="4435443" y="3759348"/>
            <a:ext cx="877702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6BE025E-E477-4903-A99B-49B006A38FF5}"/>
              </a:ext>
            </a:extLst>
          </p:cNvPr>
          <p:cNvSpPr/>
          <p:nvPr/>
        </p:nvSpPr>
        <p:spPr>
          <a:xfrm>
            <a:off x="3046396" y="3759348"/>
            <a:ext cx="800145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729DEE7-72E9-45B8-848A-2952486D089F}"/>
              </a:ext>
            </a:extLst>
          </p:cNvPr>
          <p:cNvSpPr txBox="1"/>
          <p:nvPr/>
        </p:nvSpPr>
        <p:spPr>
          <a:xfrm>
            <a:off x="5396340" y="1250659"/>
            <a:ext cx="126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Dialog (2)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3EEF65F-3A79-47CE-96ED-7C1BF4B3276C}"/>
              </a:ext>
            </a:extLst>
          </p:cNvPr>
          <p:cNvSpPr txBox="1"/>
          <p:nvPr/>
        </p:nvSpPr>
        <p:spPr>
          <a:xfrm>
            <a:off x="7255126" y="2555644"/>
            <a:ext cx="155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„(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τὸ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 ἀγαθόν</a:t>
            </a:r>
            <a:r>
              <a:rPr lang="de-DE" sz="18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37A69EB-ED2E-493E-9D98-33E93AD4426C}"/>
              </a:ext>
            </a:extLst>
          </p:cNvPr>
          <p:cNvGrpSpPr/>
          <p:nvPr/>
        </p:nvGrpSpPr>
        <p:grpSpPr>
          <a:xfrm>
            <a:off x="8934835" y="2561722"/>
            <a:ext cx="2040999" cy="369332"/>
            <a:chOff x="8934835" y="2561722"/>
            <a:chExt cx="2040999" cy="369332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07A4CA1-A623-4137-8DA6-0B9D8C2EBDD9}"/>
                </a:ext>
              </a:extLst>
            </p:cNvPr>
            <p:cNvSpPr txBox="1"/>
            <p:nvPr/>
          </p:nvSpPr>
          <p:spPr>
            <a:xfrm>
              <a:off x="9815589" y="2561722"/>
              <a:ext cx="1160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>
                  <a:solidFill>
                    <a:schemeClr val="accent2">
                      <a:lumMod val="75000"/>
                    </a:schemeClr>
                  </a:solidFill>
                </a:rPr>
                <a:t>Paradoxie</a:t>
              </a:r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5E05FF00-9CA8-43B5-9DED-A3BB1EB3BC8E}"/>
                </a:ext>
              </a:extLst>
            </p:cNvPr>
            <p:cNvCxnSpPr/>
            <p:nvPr/>
          </p:nvCxnSpPr>
          <p:spPr>
            <a:xfrm>
              <a:off x="8934835" y="2740310"/>
              <a:ext cx="68887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Ellipse 35">
            <a:extLst>
              <a:ext uri="{FF2B5EF4-FFF2-40B4-BE49-F238E27FC236}">
                <a16:creationId xmlns:a16="http://schemas.microsoft.com/office/drawing/2014/main" id="{90D442D8-B3F5-43B4-9C51-951B0BDC1FCC}"/>
              </a:ext>
            </a:extLst>
          </p:cNvPr>
          <p:cNvSpPr/>
          <p:nvPr/>
        </p:nvSpPr>
        <p:spPr>
          <a:xfrm>
            <a:off x="5092499" y="4847850"/>
            <a:ext cx="822231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2AAF8443-81F9-429E-83D5-9B116A390B9F}"/>
              </a:ext>
            </a:extLst>
          </p:cNvPr>
          <p:cNvSpPr/>
          <p:nvPr/>
        </p:nvSpPr>
        <p:spPr>
          <a:xfrm>
            <a:off x="4033120" y="3206299"/>
            <a:ext cx="1169335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A529246-3123-4872-8515-8F28A6DB69C7}"/>
              </a:ext>
            </a:extLst>
          </p:cNvPr>
          <p:cNvSpPr/>
          <p:nvPr/>
        </p:nvSpPr>
        <p:spPr>
          <a:xfrm>
            <a:off x="2994528" y="2658287"/>
            <a:ext cx="716011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6930568-8F10-43BD-BBE2-871DE4E7B57C}"/>
              </a:ext>
            </a:extLst>
          </p:cNvPr>
          <p:cNvGrpSpPr/>
          <p:nvPr/>
        </p:nvGrpSpPr>
        <p:grpSpPr>
          <a:xfrm>
            <a:off x="9870277" y="2769356"/>
            <a:ext cx="1062090" cy="714327"/>
            <a:chOff x="9870277" y="2769356"/>
            <a:chExt cx="1062090" cy="714327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F5E0453C-623C-4964-B1CC-93FDD2435F62}"/>
                </a:ext>
              </a:extLst>
            </p:cNvPr>
            <p:cNvSpPr txBox="1"/>
            <p:nvPr/>
          </p:nvSpPr>
          <p:spPr>
            <a:xfrm>
              <a:off x="9870277" y="3114351"/>
              <a:ext cx="833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Aporie</a:t>
              </a:r>
            </a:p>
          </p:txBody>
        </p:sp>
        <p:cxnSp>
          <p:nvCxnSpPr>
            <p:cNvPr id="39" name="Verbinder: gekrümmt 38">
              <a:extLst>
                <a:ext uri="{FF2B5EF4-FFF2-40B4-BE49-F238E27FC236}">
                  <a16:creationId xmlns:a16="http://schemas.microsoft.com/office/drawing/2014/main" id="{F20EB46B-CB90-4229-8AF1-4EF125E260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04045" y="2769356"/>
              <a:ext cx="228322" cy="449195"/>
            </a:xfrm>
            <a:prstGeom prst="curvedConnector4">
              <a:avLst>
                <a:gd name="adj1" fmla="val -100122"/>
                <a:gd name="adj2" fmla="val 70555"/>
              </a:avLst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Ellipse 39">
            <a:extLst>
              <a:ext uri="{FF2B5EF4-FFF2-40B4-BE49-F238E27FC236}">
                <a16:creationId xmlns:a16="http://schemas.microsoft.com/office/drawing/2014/main" id="{66AE80CA-EAD7-4144-9138-8D4CEFE5045D}"/>
              </a:ext>
            </a:extLst>
          </p:cNvPr>
          <p:cNvSpPr/>
          <p:nvPr/>
        </p:nvSpPr>
        <p:spPr>
          <a:xfrm>
            <a:off x="5993437" y="4562149"/>
            <a:ext cx="761920" cy="40503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F1CC0BC1-14BF-4811-A1D9-7A1AC5993A91}"/>
              </a:ext>
            </a:extLst>
          </p:cNvPr>
          <p:cNvCxnSpPr>
            <a:cxnSpLocks/>
          </p:cNvCxnSpPr>
          <p:nvPr/>
        </p:nvCxnSpPr>
        <p:spPr>
          <a:xfrm>
            <a:off x="1425060" y="4881862"/>
            <a:ext cx="3242671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12700">
              <a:schemeClr val="tx1">
                <a:lumMod val="65000"/>
                <a:lumOff val="35000"/>
                <a:alpha val="5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E570031C-D26D-448B-8A70-E7704C335BF9}"/>
              </a:ext>
            </a:extLst>
          </p:cNvPr>
          <p:cNvSpPr txBox="1"/>
          <p:nvPr/>
        </p:nvSpPr>
        <p:spPr>
          <a:xfrm>
            <a:off x="7242558" y="4320854"/>
            <a:ext cx="242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relativierende Verben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&amp; </a:t>
            </a:r>
            <a:r>
              <a:rPr lang="de-DE" b="1" i="1" dirty="0">
                <a:solidFill>
                  <a:schemeClr val="accent6">
                    <a:lumMod val="75000"/>
                  </a:schemeClr>
                </a:solidFill>
              </a:rPr>
              <a:t>potentialer Optativ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AE738955-293C-4926-A7EA-391C5AC46F32}"/>
              </a:ext>
            </a:extLst>
          </p:cNvPr>
          <p:cNvSpPr txBox="1"/>
          <p:nvPr/>
        </p:nvSpPr>
        <p:spPr>
          <a:xfrm>
            <a:off x="9764930" y="4309841"/>
            <a:ext cx="216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prüfender Charakter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0829AE37-6CB5-4DB0-8C6A-E9B42A312A1B}"/>
              </a:ext>
            </a:extLst>
          </p:cNvPr>
          <p:cNvGrpSpPr/>
          <p:nvPr/>
        </p:nvGrpSpPr>
        <p:grpSpPr>
          <a:xfrm>
            <a:off x="7869545" y="1654403"/>
            <a:ext cx="3644394" cy="868403"/>
            <a:chOff x="7607540" y="1679756"/>
            <a:chExt cx="3644394" cy="868403"/>
          </a:xfrm>
        </p:grpSpPr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2D0AF73C-61C8-4A5A-9397-62F65531CF15}"/>
                </a:ext>
              </a:extLst>
            </p:cNvPr>
            <p:cNvGrpSpPr/>
            <p:nvPr/>
          </p:nvGrpSpPr>
          <p:grpSpPr>
            <a:xfrm>
              <a:off x="7607540" y="1717824"/>
              <a:ext cx="3644394" cy="830335"/>
              <a:chOff x="7607540" y="1716933"/>
              <a:chExt cx="3644394" cy="830335"/>
            </a:xfrm>
          </p:grpSpPr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993FECCB-8E5F-4196-AAEB-09DFC2540FA7}"/>
                  </a:ext>
                </a:extLst>
              </p:cNvPr>
              <p:cNvSpPr txBox="1"/>
              <p:nvPr/>
            </p:nvSpPr>
            <p:spPr>
              <a:xfrm>
                <a:off x="7607540" y="1716933"/>
                <a:ext cx="36443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„das Gute“</a:t>
                </a:r>
              </a:p>
            </p:txBody>
          </p:sp>
          <p:cxnSp>
            <p:nvCxnSpPr>
              <p:cNvPr id="46" name="Gerade Verbindung mit Pfeil 45">
                <a:extLst>
                  <a:ext uri="{FF2B5EF4-FFF2-40B4-BE49-F238E27FC236}">
                    <a16:creationId xmlns:a16="http://schemas.microsoft.com/office/drawing/2014/main" id="{71397F79-9F15-422E-A6A7-7FB72E8AC4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32099" y="2233860"/>
                <a:ext cx="139537" cy="313408"/>
              </a:xfrm>
              <a:prstGeom prst="straightConnector1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hteck: abgerundete Ecken 43">
              <a:extLst>
                <a:ext uri="{FF2B5EF4-FFF2-40B4-BE49-F238E27FC236}">
                  <a16:creationId xmlns:a16="http://schemas.microsoft.com/office/drawing/2014/main" id="{8650C65F-63B3-49AC-B3B6-A15BD12FE556}"/>
                </a:ext>
              </a:extLst>
            </p:cNvPr>
            <p:cNvSpPr/>
            <p:nvPr/>
          </p:nvSpPr>
          <p:spPr>
            <a:xfrm>
              <a:off x="7607540" y="1679756"/>
              <a:ext cx="1254922" cy="408558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62681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BB0D4EEE-93DA-41BD-829E-271B4B591175}"/>
              </a:ext>
            </a:extLst>
          </p:cNvPr>
          <p:cNvGrpSpPr/>
          <p:nvPr/>
        </p:nvGrpSpPr>
        <p:grpSpPr>
          <a:xfrm>
            <a:off x="6699867" y="1808851"/>
            <a:ext cx="2986061" cy="897980"/>
            <a:chOff x="6974586" y="2404961"/>
            <a:chExt cx="2986061" cy="897980"/>
          </a:xfrm>
        </p:grpSpPr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55C90CE5-061A-41C8-8647-ACBB9975EE79}"/>
                </a:ext>
              </a:extLst>
            </p:cNvPr>
            <p:cNvSpPr txBox="1"/>
            <p:nvPr/>
          </p:nvSpPr>
          <p:spPr>
            <a:xfrm>
              <a:off x="6974586" y="2404961"/>
              <a:ext cx="29860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Suche nach Erkenntnis</a:t>
              </a:r>
            </a:p>
          </p:txBody>
        </p:sp>
        <p:sp>
          <p:nvSpPr>
            <p:cNvPr id="78" name="Pfeil: nach rechts 77">
              <a:extLst>
                <a:ext uri="{FF2B5EF4-FFF2-40B4-BE49-F238E27FC236}">
                  <a16:creationId xmlns:a16="http://schemas.microsoft.com/office/drawing/2014/main" id="{190BCE11-2EFE-4F2E-AA90-64795E17AA21}"/>
                </a:ext>
              </a:extLst>
            </p:cNvPr>
            <p:cNvSpPr/>
            <p:nvPr/>
          </p:nvSpPr>
          <p:spPr>
            <a:xfrm rot="14483809">
              <a:off x="8590836" y="3028841"/>
              <a:ext cx="369331" cy="178870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363A9B5-ED1F-4F3A-A47F-07FF1B244AE1}"/>
              </a:ext>
            </a:extLst>
          </p:cNvPr>
          <p:cNvGrpSpPr/>
          <p:nvPr/>
        </p:nvGrpSpPr>
        <p:grpSpPr>
          <a:xfrm>
            <a:off x="1859016" y="1428553"/>
            <a:ext cx="4654790" cy="1280632"/>
            <a:chOff x="1859016" y="1428553"/>
            <a:chExt cx="4654790" cy="1280632"/>
          </a:xfrm>
        </p:grpSpPr>
        <p:grpSp>
          <p:nvGrpSpPr>
            <p:cNvPr id="76" name="Gruppieren 75">
              <a:extLst>
                <a:ext uri="{FF2B5EF4-FFF2-40B4-BE49-F238E27FC236}">
                  <a16:creationId xmlns:a16="http://schemas.microsoft.com/office/drawing/2014/main" id="{31EB736C-4C2A-4B12-AF79-90C172211631}"/>
                </a:ext>
              </a:extLst>
            </p:cNvPr>
            <p:cNvGrpSpPr/>
            <p:nvPr/>
          </p:nvGrpSpPr>
          <p:grpSpPr>
            <a:xfrm>
              <a:off x="1859016" y="1812822"/>
              <a:ext cx="3578355" cy="896363"/>
              <a:chOff x="1916731" y="2442824"/>
              <a:chExt cx="3578355" cy="896363"/>
            </a:xfrm>
          </p:grpSpPr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3108F079-5FA6-422B-9181-C58EB8061D44}"/>
                  </a:ext>
                </a:extLst>
              </p:cNvPr>
              <p:cNvSpPr txBox="1"/>
              <p:nvPr/>
            </p:nvSpPr>
            <p:spPr>
              <a:xfrm>
                <a:off x="1916731" y="2442824"/>
                <a:ext cx="35783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hinterfragen &amp; bewerten</a:t>
                </a:r>
              </a:p>
            </p:txBody>
          </p:sp>
          <p:sp>
            <p:nvSpPr>
              <p:cNvPr id="75" name="Pfeil: nach rechts 74">
                <a:extLst>
                  <a:ext uri="{FF2B5EF4-FFF2-40B4-BE49-F238E27FC236}">
                    <a16:creationId xmlns:a16="http://schemas.microsoft.com/office/drawing/2014/main" id="{3EEA9D3D-D248-4327-AB49-07D283AFD366}"/>
                  </a:ext>
                </a:extLst>
              </p:cNvPr>
              <p:cNvSpPr/>
              <p:nvPr/>
            </p:nvSpPr>
            <p:spPr>
              <a:xfrm rot="7116191" flipH="1">
                <a:off x="3193524" y="3065087"/>
                <a:ext cx="369331" cy="178870"/>
              </a:xfrm>
              <a:prstGeom prst="rightArrow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pic>
          <p:nvPicPr>
            <p:cNvPr id="102" name="Grafik 101" descr="Pfeil mit einer Linie: Kurve im Uhrzeigersinn">
              <a:extLst>
                <a:ext uri="{FF2B5EF4-FFF2-40B4-BE49-F238E27FC236}">
                  <a16:creationId xmlns:a16="http://schemas.microsoft.com/office/drawing/2014/main" id="{D8CC5F96-63B3-463B-B287-736BF0F62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6746065">
              <a:off x="5490866" y="1250511"/>
              <a:ext cx="844897" cy="1200982"/>
            </a:xfrm>
            <a:prstGeom prst="rect">
              <a:avLst/>
            </a:prstGeom>
          </p:spPr>
        </p:pic>
      </p:grpSp>
      <p:pic>
        <p:nvPicPr>
          <p:cNvPr id="105" name="Grafik 104" descr="Pfeil mit einer Linie: Kurve im Uhrzeigersinn">
            <a:extLst>
              <a:ext uri="{FF2B5EF4-FFF2-40B4-BE49-F238E27FC236}">
                <a16:creationId xmlns:a16="http://schemas.microsoft.com/office/drawing/2014/main" id="{9D77A8C6-566A-488D-B570-6A5842F82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746065" flipH="1" flipV="1">
            <a:off x="5402054" y="1766336"/>
            <a:ext cx="875122" cy="1243946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7A9738F-9DDD-42B9-B564-FF6B0D1BDA64}"/>
              </a:ext>
            </a:extLst>
          </p:cNvPr>
          <p:cNvGrpSpPr/>
          <p:nvPr/>
        </p:nvGrpSpPr>
        <p:grpSpPr>
          <a:xfrm>
            <a:off x="2698142" y="5208936"/>
            <a:ext cx="6795716" cy="461666"/>
            <a:chOff x="2698142" y="5208936"/>
            <a:chExt cx="6795716" cy="461666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0A1C2BEB-E0A9-4A00-A7FC-CF241C08A837}"/>
                </a:ext>
              </a:extLst>
            </p:cNvPr>
            <p:cNvSpPr txBox="1"/>
            <p:nvPr/>
          </p:nvSpPr>
          <p:spPr>
            <a:xfrm>
              <a:off x="7949080" y="5208937"/>
              <a:ext cx="1544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„gebären“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C2D999E1-D1A8-4B26-8D76-3A28DFF502CE}"/>
                </a:ext>
              </a:extLst>
            </p:cNvPr>
            <p:cNvSpPr txBox="1"/>
            <p:nvPr/>
          </p:nvSpPr>
          <p:spPr>
            <a:xfrm>
              <a:off x="2698142" y="5208936"/>
              <a:ext cx="17347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„entbinden“</a:t>
              </a:r>
            </a:p>
          </p:txBody>
        </p: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1DB38418-7F56-452F-A5D5-DF1B57C29766}"/>
              </a:ext>
            </a:extLst>
          </p:cNvPr>
          <p:cNvSpPr txBox="1"/>
          <p:nvPr/>
        </p:nvSpPr>
        <p:spPr>
          <a:xfrm>
            <a:off x="3274402" y="641025"/>
            <a:ext cx="5130426" cy="58477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+mj-lt"/>
              </a:rPr>
              <a:t>Sokrates´ Methodik – </a:t>
            </a:r>
            <a:r>
              <a:rPr lang="de-DE" sz="3200" b="1" dirty="0" err="1">
                <a:latin typeface="+mj-lt"/>
              </a:rPr>
              <a:t>Maieutik</a:t>
            </a:r>
            <a:r>
              <a:rPr lang="de-DE" sz="3200" b="1" dirty="0">
                <a:latin typeface="+mj-lt"/>
              </a:rPr>
              <a:t> 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1474416-5DDA-4CD2-BB4C-6260DB6C3B48}"/>
              </a:ext>
            </a:extLst>
          </p:cNvPr>
          <p:cNvGrpSpPr/>
          <p:nvPr/>
        </p:nvGrpSpPr>
        <p:grpSpPr>
          <a:xfrm>
            <a:off x="1859016" y="2856549"/>
            <a:ext cx="8292138" cy="2066138"/>
            <a:chOff x="1859016" y="2856549"/>
            <a:chExt cx="8292138" cy="2066138"/>
          </a:xfrm>
        </p:grpSpPr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AFEFDD6B-45D1-4994-BCC5-E3A10E64C7B5}"/>
                </a:ext>
              </a:extLst>
            </p:cNvPr>
            <p:cNvGrpSpPr/>
            <p:nvPr/>
          </p:nvGrpSpPr>
          <p:grpSpPr>
            <a:xfrm>
              <a:off x="1859016" y="2856549"/>
              <a:ext cx="2149569" cy="2066138"/>
              <a:chOff x="1625680" y="3586219"/>
              <a:chExt cx="2149569" cy="2066138"/>
            </a:xfrm>
          </p:grpSpPr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61FA47DF-F33B-477C-AA2E-6C76C73E1331}"/>
                  </a:ext>
                </a:extLst>
              </p:cNvPr>
              <p:cNvSpPr txBox="1"/>
              <p:nvPr/>
            </p:nvSpPr>
            <p:spPr>
              <a:xfrm>
                <a:off x="2078966" y="4394661"/>
                <a:ext cx="12473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Sokrates</a:t>
                </a:r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F2D64C57-2AB9-4530-AA20-9F20C6F6E205}"/>
                  </a:ext>
                </a:extLst>
              </p:cNvPr>
              <p:cNvSpPr/>
              <p:nvPr/>
            </p:nvSpPr>
            <p:spPr>
              <a:xfrm>
                <a:off x="1625680" y="3586219"/>
                <a:ext cx="2149569" cy="2066138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  <a:effectLst>
                <a:glow rad="152400">
                  <a:schemeClr val="accent2">
                    <a:lumMod val="75000"/>
                    <a:alpha val="2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A3F1589B-1FA7-44D2-AD02-028E98DC9CDA}"/>
                </a:ext>
              </a:extLst>
            </p:cNvPr>
            <p:cNvGrpSpPr/>
            <p:nvPr/>
          </p:nvGrpSpPr>
          <p:grpSpPr>
            <a:xfrm>
              <a:off x="4845050" y="2856549"/>
              <a:ext cx="5306104" cy="2066138"/>
              <a:chOff x="4845050" y="2857718"/>
              <a:chExt cx="5306104" cy="2066138"/>
            </a:xfrm>
          </p:grpSpPr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7D6E0685-9FE4-45E8-BC9E-5AE51909BF43}"/>
                  </a:ext>
                </a:extLst>
              </p:cNvPr>
              <p:cNvGrpSpPr/>
              <p:nvPr/>
            </p:nvGrpSpPr>
            <p:grpSpPr>
              <a:xfrm>
                <a:off x="8001585" y="2857718"/>
                <a:ext cx="2149569" cy="2066138"/>
                <a:chOff x="8183415" y="3034139"/>
                <a:chExt cx="2149569" cy="2066138"/>
              </a:xfrm>
            </p:grpSpPr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92DA0CDE-2B72-4D97-8548-C80A7A955169}"/>
                    </a:ext>
                  </a:extLst>
                </p:cNvPr>
                <p:cNvSpPr txBox="1"/>
                <p:nvPr/>
              </p:nvSpPr>
              <p:spPr>
                <a:xfrm>
                  <a:off x="8515685" y="3698614"/>
                  <a:ext cx="158619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dirty="0"/>
                    <a:t>Gesprächs- </a:t>
                  </a:r>
                </a:p>
              </p:txBody>
            </p:sp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6A11937F-9F52-4460-AE73-8168D2919938}"/>
                    </a:ext>
                  </a:extLst>
                </p:cNvPr>
                <p:cNvSpPr txBox="1"/>
                <p:nvPr/>
              </p:nvSpPr>
              <p:spPr>
                <a:xfrm>
                  <a:off x="8740640" y="4034165"/>
                  <a:ext cx="113628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dirty="0" err="1"/>
                    <a:t>partner</a:t>
                  </a:r>
                  <a:endParaRPr lang="de-DE" sz="2400" dirty="0"/>
                </a:p>
              </p:txBody>
            </p:sp>
            <p:sp>
              <p:nvSpPr>
                <p:cNvPr id="15" name="Ellipse 14">
                  <a:extLst>
                    <a:ext uri="{FF2B5EF4-FFF2-40B4-BE49-F238E27FC236}">
                      <a16:creationId xmlns:a16="http://schemas.microsoft.com/office/drawing/2014/main" id="{7398F184-5AF0-427E-ABC9-155FCD032522}"/>
                    </a:ext>
                  </a:extLst>
                </p:cNvPr>
                <p:cNvSpPr/>
                <p:nvPr/>
              </p:nvSpPr>
              <p:spPr>
                <a:xfrm>
                  <a:off x="8183415" y="3034139"/>
                  <a:ext cx="2149569" cy="2066138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  <a:effectLst>
                  <a:glow rad="152400">
                    <a:schemeClr val="accent2">
                      <a:alpha val="2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4" name="Gruppieren 3">
                <a:extLst>
                  <a:ext uri="{FF2B5EF4-FFF2-40B4-BE49-F238E27FC236}">
                    <a16:creationId xmlns:a16="http://schemas.microsoft.com/office/drawing/2014/main" id="{FEB90D66-984E-4A3E-A81F-BBCCA415953A}"/>
                  </a:ext>
                </a:extLst>
              </p:cNvPr>
              <p:cNvGrpSpPr/>
              <p:nvPr/>
            </p:nvGrpSpPr>
            <p:grpSpPr>
              <a:xfrm>
                <a:off x="4845050" y="3329234"/>
                <a:ext cx="2501900" cy="612159"/>
                <a:chOff x="4845050" y="3329234"/>
                <a:chExt cx="2501900" cy="612159"/>
              </a:xfrm>
            </p:grpSpPr>
            <p:sp>
              <p:nvSpPr>
                <p:cNvPr id="27" name="Textfeld 26">
                  <a:extLst>
                    <a:ext uri="{FF2B5EF4-FFF2-40B4-BE49-F238E27FC236}">
                      <a16:creationId xmlns:a16="http://schemas.microsoft.com/office/drawing/2014/main" id="{CC430A45-8A7E-4BF2-9A64-53C043E3D24A}"/>
                    </a:ext>
                  </a:extLst>
                </p:cNvPr>
                <p:cNvSpPr txBox="1"/>
                <p:nvPr/>
              </p:nvSpPr>
              <p:spPr>
                <a:xfrm>
                  <a:off x="5435061" y="3329234"/>
                  <a:ext cx="1225741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Fragen</a:t>
                  </a:r>
                </a:p>
              </p:txBody>
            </p:sp>
            <p:cxnSp>
              <p:nvCxnSpPr>
                <p:cNvPr id="25" name="Gerade Verbindung mit Pfeil 24">
                  <a:extLst>
                    <a:ext uri="{FF2B5EF4-FFF2-40B4-BE49-F238E27FC236}">
                      <a16:creationId xmlns:a16="http://schemas.microsoft.com/office/drawing/2014/main" id="{EB98587E-E63F-4F9A-ABCF-59965124AF71}"/>
                    </a:ext>
                  </a:extLst>
                </p:cNvPr>
                <p:cNvCxnSpPr/>
                <p:nvPr/>
              </p:nvCxnSpPr>
              <p:spPr>
                <a:xfrm>
                  <a:off x="4845050" y="3941393"/>
                  <a:ext cx="2501900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5B52A11-689B-4990-B327-4B9BBC4E39A9}"/>
              </a:ext>
            </a:extLst>
          </p:cNvPr>
          <p:cNvGrpSpPr/>
          <p:nvPr/>
        </p:nvGrpSpPr>
        <p:grpSpPr>
          <a:xfrm>
            <a:off x="4918767" y="5000911"/>
            <a:ext cx="2482577" cy="987652"/>
            <a:chOff x="4946323" y="5053173"/>
            <a:chExt cx="2482577" cy="987652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6728F42B-EA6C-44DE-82AB-B37D695FF315}"/>
                </a:ext>
              </a:extLst>
            </p:cNvPr>
            <p:cNvGrpSpPr/>
            <p:nvPr/>
          </p:nvGrpSpPr>
          <p:grpSpPr>
            <a:xfrm>
              <a:off x="5005370" y="5053173"/>
              <a:ext cx="2423530" cy="987652"/>
              <a:chOff x="4764199" y="5279077"/>
              <a:chExt cx="2423530" cy="987652"/>
            </a:xfrm>
          </p:grpSpPr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3CEAFC15-B989-4440-828D-F2B5E1B5A58E}"/>
                  </a:ext>
                </a:extLst>
              </p:cNvPr>
              <p:cNvSpPr txBox="1"/>
              <p:nvPr/>
            </p:nvSpPr>
            <p:spPr>
              <a:xfrm>
                <a:off x="5149845" y="5279077"/>
                <a:ext cx="14901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μαιευτική</a:t>
                </a:r>
                <a:endParaRPr lang="de-DE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2DDE1A4F-0C7A-4881-B4D7-659F05833B53}"/>
                  </a:ext>
                </a:extLst>
              </p:cNvPr>
              <p:cNvSpPr txBox="1"/>
              <p:nvPr/>
            </p:nvSpPr>
            <p:spPr>
              <a:xfrm>
                <a:off x="4764199" y="5805064"/>
                <a:ext cx="24235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Hebammenkunst</a:t>
                </a:r>
              </a:p>
            </p:txBody>
          </p:sp>
        </p:grp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53FD972E-9EA3-4747-B652-AB123810E81B}"/>
                </a:ext>
              </a:extLst>
            </p:cNvPr>
            <p:cNvCxnSpPr>
              <a:cxnSpLocks/>
            </p:cNvCxnSpPr>
            <p:nvPr/>
          </p:nvCxnSpPr>
          <p:spPr>
            <a:xfrm>
              <a:off x="4946323" y="5570071"/>
              <a:ext cx="237953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251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9C12CB8-EE3A-4CA4-92F8-64770C0D688C}"/>
              </a:ext>
            </a:extLst>
          </p:cNvPr>
          <p:cNvGrpSpPr/>
          <p:nvPr/>
        </p:nvGrpSpPr>
        <p:grpSpPr>
          <a:xfrm>
            <a:off x="1689818" y="3856764"/>
            <a:ext cx="9056914" cy="1200330"/>
            <a:chOff x="1784875" y="4192841"/>
            <a:chExt cx="9056914" cy="1200330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A8000A5-6405-457C-8354-66D28E373953}"/>
                </a:ext>
              </a:extLst>
            </p:cNvPr>
            <p:cNvSpPr txBox="1"/>
            <p:nvPr/>
          </p:nvSpPr>
          <p:spPr>
            <a:xfrm>
              <a:off x="1784875" y="4192841"/>
              <a:ext cx="9056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Richte deine Aufmerksamkeit darauf und schau dich selbst an, überlege, welche 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F06E4DB-6897-4957-ABE4-DD441282784E}"/>
                </a:ext>
              </a:extLst>
            </p:cNvPr>
            <p:cNvSpPr txBox="1"/>
            <p:nvPr/>
          </p:nvSpPr>
          <p:spPr>
            <a:xfrm>
              <a:off x="2558536" y="4592951"/>
              <a:ext cx="7074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Wirkungen die Besonnenheit auf dich hat und sage wohlüberlegt, 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2E7EAF3-C8FF-46CC-B603-B4CF622A14C9}"/>
                </a:ext>
              </a:extLst>
            </p:cNvPr>
            <p:cNvSpPr txBox="1"/>
            <p:nvPr/>
          </p:nvSpPr>
          <p:spPr>
            <a:xfrm>
              <a:off x="4621763" y="4993061"/>
              <a:ext cx="2948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was sie dir zu sein scheint. </a:t>
              </a: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8BFEFE8C-1BFD-4FE5-A4A9-DB08A49441BE}"/>
              </a:ext>
            </a:extLst>
          </p:cNvPr>
          <p:cNvSpPr txBox="1"/>
          <p:nvPr/>
        </p:nvSpPr>
        <p:spPr>
          <a:xfrm>
            <a:off x="2421706" y="791154"/>
            <a:ext cx="7116701" cy="58477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+mj-lt"/>
              </a:rPr>
              <a:t>Der sokratische Dialog – Anwendung heute 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0036134-0A92-4FAC-9E17-6AA5C57735D7}"/>
              </a:ext>
            </a:extLst>
          </p:cNvPr>
          <p:cNvGrpSpPr/>
          <p:nvPr/>
        </p:nvGrpSpPr>
        <p:grpSpPr>
          <a:xfrm>
            <a:off x="1745993" y="2170240"/>
            <a:ext cx="9531599" cy="1287053"/>
            <a:chOff x="1733977" y="1822764"/>
            <a:chExt cx="12884163" cy="1287053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2B7DEB9B-2321-47E9-922F-2A1AD07E4AB5}"/>
                </a:ext>
              </a:extLst>
            </p:cNvPr>
            <p:cNvSpPr txBox="1"/>
            <p:nvPr/>
          </p:nvSpPr>
          <p:spPr>
            <a:xfrm>
              <a:off x="1733977" y="1822764"/>
              <a:ext cx="1209065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„</a:t>
              </a:r>
              <a:r>
                <a:rPr lang="el-GR" sz="2400" b="1" i="1" dirty="0">
                  <a:solidFill>
                    <a:schemeClr val="accent2">
                      <a:lumMod val="75000"/>
                    </a:schemeClr>
                  </a:solidFill>
                </a:rPr>
                <a:t>προσέχων τὸν νοῦν </a:t>
              </a:r>
              <a:r>
                <a:rPr lang="el-G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καὶ </a:t>
              </a:r>
              <a:r>
                <a:rPr lang="el-GR" sz="2400" b="1" i="1" dirty="0">
                  <a:solidFill>
                    <a:schemeClr val="accent2">
                      <a:lumMod val="75000"/>
                    </a:schemeClr>
                  </a:solidFill>
                </a:rPr>
                <a:t>εἰς σεαυτὸν ἐμβλέψας</a:t>
              </a:r>
              <a:r>
                <a:rPr lang="el-G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l-GR" sz="2400" b="1" i="1" dirty="0">
                  <a:solidFill>
                    <a:schemeClr val="accent2">
                      <a:lumMod val="75000"/>
                    </a:schemeClr>
                  </a:solidFill>
                </a:rPr>
                <a:t>ἐννοήσας</a:t>
              </a:r>
              <a:r>
                <a:rPr lang="el-G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ὁποῖόν</a:t>
              </a:r>
              <a:endParaRPr lang="de-DE" sz="2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l-G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τινά σε ποιεῖ ἡ σωφροσύνη </a:t>
              </a:r>
              <a:r>
                <a:rPr lang="de-DE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(…)</a:t>
              </a:r>
              <a:r>
                <a:rPr lang="el-G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</a:t>
              </a:r>
              <a:r>
                <a:rPr lang="de-DE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l-G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εἰπὲ εὖ</a:t>
              </a:r>
              <a:r>
                <a:rPr lang="de-DE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(…) </a:t>
              </a:r>
              <a:r>
                <a:rPr lang="el-G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τί σοι φαίνεται εἶναι</a:t>
              </a:r>
              <a:r>
                <a:rPr lang="de-DE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</a:t>
              </a:r>
              <a:endParaRPr lang="de-DE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7C64FCE-58A5-4C30-81F5-3AFF599EDBE5}"/>
                </a:ext>
              </a:extLst>
            </p:cNvPr>
            <p:cNvSpPr txBox="1"/>
            <p:nvPr/>
          </p:nvSpPr>
          <p:spPr>
            <a:xfrm>
              <a:off x="12284899" y="2740485"/>
              <a:ext cx="233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(Charm. 160 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607A01C-F6B1-403F-9F7E-8592C49944A3}"/>
              </a:ext>
            </a:extLst>
          </p:cNvPr>
          <p:cNvGrpSpPr/>
          <p:nvPr/>
        </p:nvGrpSpPr>
        <p:grpSpPr>
          <a:xfrm>
            <a:off x="1745993" y="2170240"/>
            <a:ext cx="9531599" cy="1287053"/>
            <a:chOff x="1733977" y="1822764"/>
            <a:chExt cx="12884163" cy="1287053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9AEC2CC9-224A-4260-A862-EFE68F4756C4}"/>
                </a:ext>
              </a:extLst>
            </p:cNvPr>
            <p:cNvSpPr txBox="1"/>
            <p:nvPr/>
          </p:nvSpPr>
          <p:spPr>
            <a:xfrm>
              <a:off x="1733977" y="1822764"/>
              <a:ext cx="1209065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„</a:t>
              </a:r>
              <a:r>
                <a:rPr lang="el-GR" sz="2400" b="1" i="1" dirty="0">
                  <a:solidFill>
                    <a:schemeClr val="accent2">
                      <a:lumMod val="75000"/>
                    </a:schemeClr>
                  </a:solidFill>
                </a:rPr>
                <a:t>προσέχων τὸν νοῦν </a:t>
              </a:r>
              <a:r>
                <a:rPr lang="el-G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καὶ </a:t>
              </a:r>
              <a:r>
                <a:rPr lang="el-GR" sz="2400" b="1" i="1" dirty="0">
                  <a:solidFill>
                    <a:schemeClr val="accent2">
                      <a:lumMod val="75000"/>
                    </a:schemeClr>
                  </a:solidFill>
                </a:rPr>
                <a:t>εἰς σεαυτὸν ἐμβλέψας</a:t>
              </a:r>
              <a:r>
                <a:rPr lang="el-G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l-GR" sz="2400" b="1" i="1" dirty="0">
                  <a:solidFill>
                    <a:schemeClr val="accent2">
                      <a:lumMod val="75000"/>
                    </a:schemeClr>
                  </a:solidFill>
                </a:rPr>
                <a:t>ἐννοήσας</a:t>
              </a:r>
              <a:r>
                <a:rPr lang="el-G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ὁποῖόν</a:t>
              </a:r>
              <a:endParaRPr lang="de-DE" sz="24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l-G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τινά σε ποιεῖ ἡ σωφροσύνη </a:t>
              </a:r>
              <a:r>
                <a:rPr lang="de-DE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(…)</a:t>
              </a:r>
              <a:r>
                <a:rPr lang="el-G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</a:t>
              </a:r>
              <a:r>
                <a:rPr lang="de-DE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l-G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εἰπὲ εὖ</a:t>
              </a:r>
              <a:r>
                <a:rPr lang="de-DE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(…) </a:t>
              </a:r>
              <a:r>
                <a:rPr lang="el-GR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τί σοι φαίνεται εἶναι</a:t>
              </a:r>
              <a:r>
                <a:rPr lang="de-DE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“</a:t>
              </a:r>
              <a:endParaRPr lang="de-DE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AC239C9E-1374-4F48-93C7-21FD2A8E59AA}"/>
                </a:ext>
              </a:extLst>
            </p:cNvPr>
            <p:cNvSpPr txBox="1"/>
            <p:nvPr/>
          </p:nvSpPr>
          <p:spPr>
            <a:xfrm>
              <a:off x="12284899" y="2740485"/>
              <a:ext cx="233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(Charm. 160 d)</a:t>
              </a: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A8ABF153-83A4-4C61-974C-544F140DEA68}"/>
              </a:ext>
            </a:extLst>
          </p:cNvPr>
          <p:cNvSpPr txBox="1"/>
          <p:nvPr/>
        </p:nvSpPr>
        <p:spPr>
          <a:xfrm>
            <a:off x="2421706" y="791154"/>
            <a:ext cx="7116701" cy="58477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+mj-lt"/>
              </a:rPr>
              <a:t>Der sokratische Dialog – Anwendung heute 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9E92343-A0A0-461D-BA94-D6D028812C49}"/>
              </a:ext>
            </a:extLst>
          </p:cNvPr>
          <p:cNvGrpSpPr/>
          <p:nvPr/>
        </p:nvGrpSpPr>
        <p:grpSpPr>
          <a:xfrm>
            <a:off x="3851143" y="3216816"/>
            <a:ext cx="3894428" cy="1279896"/>
            <a:chOff x="3851143" y="3213131"/>
            <a:chExt cx="3894428" cy="1279896"/>
          </a:xfrm>
        </p:grpSpPr>
        <p:sp>
          <p:nvSpPr>
            <p:cNvPr id="27" name="Gleich 26">
              <a:extLst>
                <a:ext uri="{FF2B5EF4-FFF2-40B4-BE49-F238E27FC236}">
                  <a16:creationId xmlns:a16="http://schemas.microsoft.com/office/drawing/2014/main" id="{6A71C4A0-05DB-46F2-8C12-096B5D7AC966}"/>
                </a:ext>
              </a:extLst>
            </p:cNvPr>
            <p:cNvSpPr/>
            <p:nvPr/>
          </p:nvSpPr>
          <p:spPr>
            <a:xfrm>
              <a:off x="5495900" y="3213131"/>
              <a:ext cx="595277" cy="523220"/>
            </a:xfrm>
            <a:prstGeom prst="mathEqual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5052A13D-557A-4918-9362-96CEA848279A}"/>
                </a:ext>
              </a:extLst>
            </p:cNvPr>
            <p:cNvGrpSpPr/>
            <p:nvPr/>
          </p:nvGrpSpPr>
          <p:grpSpPr>
            <a:xfrm>
              <a:off x="3851143" y="3948246"/>
              <a:ext cx="3894428" cy="544781"/>
              <a:chOff x="3851143" y="3948246"/>
              <a:chExt cx="3894428" cy="544781"/>
            </a:xfrm>
          </p:grpSpPr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7AD64696-7348-45F3-B662-ADBA20005EDE}"/>
                  </a:ext>
                </a:extLst>
              </p:cNvPr>
              <p:cNvSpPr txBox="1"/>
              <p:nvPr/>
            </p:nvSpPr>
            <p:spPr>
              <a:xfrm>
                <a:off x="3851143" y="3948246"/>
                <a:ext cx="389442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gedankliche Fokussierung</a:t>
                </a:r>
              </a:p>
            </p:txBody>
          </p:sp>
          <p:sp>
            <p:nvSpPr>
              <p:cNvPr id="4" name="Rechteck: abgerundete Ecken 3">
                <a:extLst>
                  <a:ext uri="{FF2B5EF4-FFF2-40B4-BE49-F238E27FC236}">
                    <a16:creationId xmlns:a16="http://schemas.microsoft.com/office/drawing/2014/main" id="{080FCD13-F59B-4884-80D8-204FB50562E6}"/>
                  </a:ext>
                </a:extLst>
              </p:cNvPr>
              <p:cNvSpPr/>
              <p:nvPr/>
            </p:nvSpPr>
            <p:spPr>
              <a:xfrm>
                <a:off x="3851143" y="3969807"/>
                <a:ext cx="3884793" cy="523220"/>
              </a:xfrm>
              <a:prstGeom prst="round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87B9572-D1FE-484F-A6DE-F3F1535B05D4}"/>
              </a:ext>
            </a:extLst>
          </p:cNvPr>
          <p:cNvGrpSpPr/>
          <p:nvPr/>
        </p:nvGrpSpPr>
        <p:grpSpPr>
          <a:xfrm>
            <a:off x="4360962" y="4736830"/>
            <a:ext cx="3238188" cy="544781"/>
            <a:chOff x="3851143" y="3948246"/>
            <a:chExt cx="3894428" cy="544781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C7B17F3-C3FF-436D-B858-F53687FBEA93}"/>
                </a:ext>
              </a:extLst>
            </p:cNvPr>
            <p:cNvSpPr txBox="1"/>
            <p:nvPr/>
          </p:nvSpPr>
          <p:spPr>
            <a:xfrm>
              <a:off x="3851143" y="3948246"/>
              <a:ext cx="38944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genaue Beobachtung</a:t>
              </a:r>
            </a:p>
          </p:txBody>
        </p:sp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C96B5867-C60C-494B-B3F8-74E8BB1AB8B3}"/>
                </a:ext>
              </a:extLst>
            </p:cNvPr>
            <p:cNvSpPr/>
            <p:nvPr/>
          </p:nvSpPr>
          <p:spPr>
            <a:xfrm>
              <a:off x="3851143" y="3969807"/>
              <a:ext cx="3884793" cy="523220"/>
            </a:xfrm>
            <a:prstGeom prst="round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526DBC9-1F71-44ED-8D1F-D89BCA3409F2}"/>
              </a:ext>
            </a:extLst>
          </p:cNvPr>
          <p:cNvGrpSpPr/>
          <p:nvPr/>
        </p:nvGrpSpPr>
        <p:grpSpPr>
          <a:xfrm>
            <a:off x="5116152" y="5522065"/>
            <a:ext cx="1565423" cy="544781"/>
            <a:chOff x="3851143" y="3948246"/>
            <a:chExt cx="3894428" cy="544781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FF8EF3B-3D08-47FD-B0FF-C794DA428370}"/>
                </a:ext>
              </a:extLst>
            </p:cNvPr>
            <p:cNvSpPr txBox="1"/>
            <p:nvPr/>
          </p:nvSpPr>
          <p:spPr>
            <a:xfrm>
              <a:off x="3851143" y="3948246"/>
              <a:ext cx="389442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rgbClr val="002060"/>
                  </a:solidFill>
                </a:rPr>
                <a:t>Reflexion</a:t>
              </a:r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19A7027F-4AB3-4C22-B786-9BB6B54F4FAD}"/>
                </a:ext>
              </a:extLst>
            </p:cNvPr>
            <p:cNvSpPr/>
            <p:nvPr/>
          </p:nvSpPr>
          <p:spPr>
            <a:xfrm>
              <a:off x="3851143" y="3969807"/>
              <a:ext cx="3884793" cy="523220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022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E35A4C39-80A0-444A-81BB-A2C00C8DA985}"/>
              </a:ext>
            </a:extLst>
          </p:cNvPr>
          <p:cNvSpPr txBox="1"/>
          <p:nvPr/>
        </p:nvSpPr>
        <p:spPr>
          <a:xfrm>
            <a:off x="2421706" y="791154"/>
            <a:ext cx="7731944" cy="58477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+mj-lt"/>
              </a:rPr>
              <a:t>Der sokratische Dialog – Verhaltenstherapie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C401D2E-BEA0-4E4A-8855-0BA1AF6CE6A1}"/>
              </a:ext>
            </a:extLst>
          </p:cNvPr>
          <p:cNvSpPr txBox="1"/>
          <p:nvPr/>
        </p:nvSpPr>
        <p:spPr>
          <a:xfrm>
            <a:off x="4032248" y="1714658"/>
            <a:ext cx="4127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i="1" dirty="0">
                <a:solidFill>
                  <a:schemeClr val="accent1">
                    <a:lumMod val="50000"/>
                  </a:schemeClr>
                </a:solidFill>
              </a:rPr>
              <a:t>Verstärkung negativer Emotionen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D604280-8952-4FAA-94EF-CE58418AB50C}"/>
              </a:ext>
            </a:extLst>
          </p:cNvPr>
          <p:cNvGrpSpPr/>
          <p:nvPr/>
        </p:nvGrpSpPr>
        <p:grpSpPr>
          <a:xfrm>
            <a:off x="2983889" y="2145545"/>
            <a:ext cx="6607578" cy="4020952"/>
            <a:chOff x="2983889" y="2145545"/>
            <a:chExt cx="6607578" cy="4020952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4DCC8DC8-0207-4C8D-B6C3-25152DF042C1}"/>
                </a:ext>
              </a:extLst>
            </p:cNvPr>
            <p:cNvGrpSpPr/>
            <p:nvPr/>
          </p:nvGrpSpPr>
          <p:grpSpPr>
            <a:xfrm>
              <a:off x="2983889" y="2145545"/>
              <a:ext cx="6607578" cy="4020952"/>
              <a:chOff x="3000146" y="2238317"/>
              <a:chExt cx="6607578" cy="4020952"/>
            </a:xfrm>
          </p:grpSpPr>
          <p:graphicFrame>
            <p:nvGraphicFramePr>
              <p:cNvPr id="5" name="Diagramm 4">
                <a:extLst>
                  <a:ext uri="{FF2B5EF4-FFF2-40B4-BE49-F238E27FC236}">
                    <a16:creationId xmlns:a16="http://schemas.microsoft.com/office/drawing/2014/main" id="{F43BB05B-1FEF-4B4F-8373-D14706B2DD9E}"/>
                  </a:ext>
                </a:extLst>
              </p:cNvPr>
              <p:cNvGraphicFramePr/>
              <p:nvPr/>
            </p:nvGraphicFramePr>
            <p:xfrm>
              <a:off x="3102850" y="2238317"/>
              <a:ext cx="5986297" cy="366440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pSp>
            <p:nvGrpSpPr>
              <p:cNvPr id="27" name="Gruppieren 26">
                <a:extLst>
                  <a:ext uri="{FF2B5EF4-FFF2-40B4-BE49-F238E27FC236}">
                    <a16:creationId xmlns:a16="http://schemas.microsoft.com/office/drawing/2014/main" id="{D45D2A9A-1300-4C6D-8E41-57A4D4D4FDD2}"/>
                  </a:ext>
                </a:extLst>
              </p:cNvPr>
              <p:cNvGrpSpPr/>
              <p:nvPr/>
            </p:nvGrpSpPr>
            <p:grpSpPr>
              <a:xfrm>
                <a:off x="3000146" y="4607877"/>
                <a:ext cx="6607578" cy="1651392"/>
                <a:chOff x="3000146" y="4607877"/>
                <a:chExt cx="6607578" cy="1651392"/>
              </a:xfrm>
            </p:grpSpPr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id="{39574DF1-11AF-458A-B0AB-CE7FD3EE2649}"/>
                    </a:ext>
                  </a:extLst>
                </p:cNvPr>
                <p:cNvSpPr txBox="1"/>
                <p:nvPr/>
              </p:nvSpPr>
              <p:spPr>
                <a:xfrm>
                  <a:off x="3000146" y="4607877"/>
                  <a:ext cx="1962603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200" i="1" dirty="0"/>
                    <a:t>emotionale</a:t>
                  </a:r>
                </a:p>
                <a:p>
                  <a:r>
                    <a:rPr lang="de-DE" sz="2200" i="1" dirty="0"/>
                    <a:t>        Reaktion</a:t>
                  </a:r>
                </a:p>
              </p:txBody>
            </p:sp>
            <p:sp>
              <p:nvSpPr>
                <p:cNvPr id="20" name="Textfeld 19">
                  <a:extLst>
                    <a:ext uri="{FF2B5EF4-FFF2-40B4-BE49-F238E27FC236}">
                      <a16:creationId xmlns:a16="http://schemas.microsoft.com/office/drawing/2014/main" id="{1DD6491F-71A1-4407-9F0F-1808704A6E54}"/>
                    </a:ext>
                  </a:extLst>
                </p:cNvPr>
                <p:cNvSpPr txBox="1"/>
                <p:nvPr/>
              </p:nvSpPr>
              <p:spPr>
                <a:xfrm>
                  <a:off x="7709074" y="4607877"/>
                  <a:ext cx="189865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200" i="1" dirty="0"/>
                    <a:t>Wahrnehmung</a:t>
                  </a:r>
                </a:p>
              </p:txBody>
            </p:sp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80D5D7FC-4617-4164-88EC-1D873B2E769C}"/>
                    </a:ext>
                  </a:extLst>
                </p:cNvPr>
                <p:cNvSpPr txBox="1"/>
                <p:nvPr/>
              </p:nvSpPr>
              <p:spPr>
                <a:xfrm>
                  <a:off x="5469569" y="5828382"/>
                  <a:ext cx="144780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200" i="1" dirty="0"/>
                    <a:t>Bewertung</a:t>
                  </a:r>
                </a:p>
              </p:txBody>
            </p:sp>
          </p:grpSp>
        </p:grp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AF89470-50E6-4266-89FF-90C04B02DE3E}"/>
                </a:ext>
              </a:extLst>
            </p:cNvPr>
            <p:cNvSpPr txBox="1"/>
            <p:nvPr/>
          </p:nvSpPr>
          <p:spPr>
            <a:xfrm>
              <a:off x="5258370" y="3716137"/>
              <a:ext cx="16427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Gedanken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26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FC60E9D3-B75B-4934-8214-4AFD8B663301}"/>
              </a:ext>
            </a:extLst>
          </p:cNvPr>
          <p:cNvSpPr txBox="1"/>
          <p:nvPr/>
        </p:nvSpPr>
        <p:spPr>
          <a:xfrm>
            <a:off x="2421706" y="791154"/>
            <a:ext cx="7731944" cy="58477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+mj-lt"/>
              </a:rPr>
              <a:t>Der sokratische Dialog – Verhaltenstherapie 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C4792D5-C020-4CB2-813D-C884B2E02576}"/>
              </a:ext>
            </a:extLst>
          </p:cNvPr>
          <p:cNvGrpSpPr/>
          <p:nvPr/>
        </p:nvGrpSpPr>
        <p:grpSpPr>
          <a:xfrm>
            <a:off x="2983889" y="2145545"/>
            <a:ext cx="6607578" cy="4020952"/>
            <a:chOff x="3000146" y="2238317"/>
            <a:chExt cx="6607578" cy="4020952"/>
          </a:xfrm>
        </p:grpSpPr>
        <p:graphicFrame>
          <p:nvGraphicFramePr>
            <p:cNvPr id="46" name="Diagramm 45">
              <a:extLst>
                <a:ext uri="{FF2B5EF4-FFF2-40B4-BE49-F238E27FC236}">
                  <a16:creationId xmlns:a16="http://schemas.microsoft.com/office/drawing/2014/main" id="{5F49A9AF-6371-487E-A524-7221B93AAD4E}"/>
                </a:ext>
              </a:extLst>
            </p:cNvPr>
            <p:cNvGraphicFramePr/>
            <p:nvPr/>
          </p:nvGraphicFramePr>
          <p:xfrm>
            <a:off x="3102850" y="2238317"/>
            <a:ext cx="5986297" cy="36644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9404ABA2-8037-40F3-BD26-C40B71BEECF9}"/>
                </a:ext>
              </a:extLst>
            </p:cNvPr>
            <p:cNvGrpSpPr/>
            <p:nvPr/>
          </p:nvGrpSpPr>
          <p:grpSpPr>
            <a:xfrm>
              <a:off x="3000146" y="4607877"/>
              <a:ext cx="6607578" cy="1651392"/>
              <a:chOff x="3000146" y="4607877"/>
              <a:chExt cx="6607578" cy="1651392"/>
            </a:xfrm>
          </p:grpSpPr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AB08CA00-19E7-4F43-A081-4CB39972B464}"/>
                  </a:ext>
                </a:extLst>
              </p:cNvPr>
              <p:cNvSpPr txBox="1"/>
              <p:nvPr/>
            </p:nvSpPr>
            <p:spPr>
              <a:xfrm>
                <a:off x="3000146" y="4607877"/>
                <a:ext cx="196260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200" i="1" dirty="0"/>
                  <a:t>emotionale</a:t>
                </a:r>
              </a:p>
              <a:p>
                <a:r>
                  <a:rPr lang="de-DE" sz="2200" i="1" dirty="0"/>
                  <a:t>        Reaktion</a:t>
                </a:r>
              </a:p>
            </p:txBody>
          </p:sp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32C31507-32E0-40DF-8498-6292F9E9B716}"/>
                  </a:ext>
                </a:extLst>
              </p:cNvPr>
              <p:cNvSpPr txBox="1"/>
              <p:nvPr/>
            </p:nvSpPr>
            <p:spPr>
              <a:xfrm>
                <a:off x="7709074" y="4607877"/>
                <a:ext cx="18986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200" i="1" dirty="0"/>
                  <a:t>Wahrnehmung</a:t>
                </a:r>
              </a:p>
            </p:txBody>
          </p:sp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40F5026D-DDAC-420D-B28D-CAD0956F1774}"/>
                  </a:ext>
                </a:extLst>
              </p:cNvPr>
              <p:cNvSpPr txBox="1"/>
              <p:nvPr/>
            </p:nvSpPr>
            <p:spPr>
              <a:xfrm>
                <a:off x="5469569" y="5828382"/>
                <a:ext cx="1447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200" i="1" dirty="0"/>
                  <a:t>Bewertung</a:t>
                </a:r>
              </a:p>
            </p:txBody>
          </p:sp>
        </p:grpSp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AA77781E-3DC9-470E-AFB4-ED69DE9A3ECE}"/>
              </a:ext>
            </a:extLst>
          </p:cNvPr>
          <p:cNvSpPr txBox="1"/>
          <p:nvPr/>
        </p:nvSpPr>
        <p:spPr>
          <a:xfrm>
            <a:off x="3690720" y="2299590"/>
            <a:ext cx="1962603" cy="1640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BE45D7CA-7F5C-4379-AC00-7827C6080C3A}"/>
              </a:ext>
            </a:extLst>
          </p:cNvPr>
          <p:cNvSpPr txBox="1"/>
          <p:nvPr/>
        </p:nvSpPr>
        <p:spPr>
          <a:xfrm>
            <a:off x="5258370" y="3716137"/>
            <a:ext cx="164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Gedanken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C69F2D8-2F0F-401C-8F37-984D35F01E3D}"/>
              </a:ext>
            </a:extLst>
          </p:cNvPr>
          <p:cNvGrpSpPr/>
          <p:nvPr/>
        </p:nvGrpSpPr>
        <p:grpSpPr>
          <a:xfrm>
            <a:off x="546187" y="2145545"/>
            <a:ext cx="4913667" cy="1690188"/>
            <a:chOff x="546187" y="2145545"/>
            <a:chExt cx="4913667" cy="1690188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3D68EE18-3CB7-4D1C-AFBB-37C58FB5A22C}"/>
                </a:ext>
              </a:extLst>
            </p:cNvPr>
            <p:cNvGrpSpPr/>
            <p:nvPr/>
          </p:nvGrpSpPr>
          <p:grpSpPr>
            <a:xfrm>
              <a:off x="3784855" y="2442636"/>
              <a:ext cx="1674999" cy="1324254"/>
              <a:chOff x="3784855" y="2442636"/>
              <a:chExt cx="1674999" cy="1324254"/>
            </a:xfrm>
          </p:grpSpPr>
          <p:grpSp>
            <p:nvGrpSpPr>
              <p:cNvPr id="51" name="Gruppieren 50">
                <a:extLst>
                  <a:ext uri="{FF2B5EF4-FFF2-40B4-BE49-F238E27FC236}">
                    <a16:creationId xmlns:a16="http://schemas.microsoft.com/office/drawing/2014/main" id="{14BBE7AC-FAA0-4A7A-A77D-0EBBED9892DF}"/>
                  </a:ext>
                </a:extLst>
              </p:cNvPr>
              <p:cNvGrpSpPr/>
              <p:nvPr/>
            </p:nvGrpSpPr>
            <p:grpSpPr>
              <a:xfrm>
                <a:off x="3956070" y="3336003"/>
                <a:ext cx="1272027" cy="430887"/>
                <a:chOff x="4231762" y="3336003"/>
                <a:chExt cx="1272027" cy="430887"/>
              </a:xfrm>
            </p:grpSpPr>
            <p:sp>
              <p:nvSpPr>
                <p:cNvPr id="55" name="Textfeld 54">
                  <a:extLst>
                    <a:ext uri="{FF2B5EF4-FFF2-40B4-BE49-F238E27FC236}">
                      <a16:creationId xmlns:a16="http://schemas.microsoft.com/office/drawing/2014/main" id="{19253C05-BFF9-4824-9DA3-6ABADFD4C388}"/>
                    </a:ext>
                  </a:extLst>
                </p:cNvPr>
                <p:cNvSpPr txBox="1"/>
                <p:nvPr/>
              </p:nvSpPr>
              <p:spPr>
                <a:xfrm>
                  <a:off x="4231762" y="3336003"/>
                  <a:ext cx="1272027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Reflexion</a:t>
                  </a:r>
                </a:p>
              </p:txBody>
            </p:sp>
            <p:sp>
              <p:nvSpPr>
                <p:cNvPr id="56" name="Rechteck: abgerundete Ecken 55">
                  <a:extLst>
                    <a:ext uri="{FF2B5EF4-FFF2-40B4-BE49-F238E27FC236}">
                      <a16:creationId xmlns:a16="http://schemas.microsoft.com/office/drawing/2014/main" id="{2E047611-CCE4-49E5-A985-DFB68468903D}"/>
                    </a:ext>
                  </a:extLst>
                </p:cNvPr>
                <p:cNvSpPr/>
                <p:nvPr/>
              </p:nvSpPr>
              <p:spPr>
                <a:xfrm>
                  <a:off x="4243744" y="3348369"/>
                  <a:ext cx="1248065" cy="401066"/>
                </a:xfrm>
                <a:prstGeom prst="round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52" name="Gruppieren 51">
                <a:extLst>
                  <a:ext uri="{FF2B5EF4-FFF2-40B4-BE49-F238E27FC236}">
                    <a16:creationId xmlns:a16="http://schemas.microsoft.com/office/drawing/2014/main" id="{4B72A658-3919-4585-9D9E-11B9C4C521CC}"/>
                  </a:ext>
                </a:extLst>
              </p:cNvPr>
              <p:cNvGrpSpPr/>
              <p:nvPr/>
            </p:nvGrpSpPr>
            <p:grpSpPr>
              <a:xfrm>
                <a:off x="3784855" y="2442636"/>
                <a:ext cx="1674999" cy="800903"/>
                <a:chOff x="3784855" y="2442636"/>
                <a:chExt cx="1674999" cy="800903"/>
              </a:xfrm>
            </p:grpSpPr>
            <p:sp>
              <p:nvSpPr>
                <p:cNvPr id="53" name="Textfeld 52">
                  <a:extLst>
                    <a:ext uri="{FF2B5EF4-FFF2-40B4-BE49-F238E27FC236}">
                      <a16:creationId xmlns:a16="http://schemas.microsoft.com/office/drawing/2014/main" id="{175C2FC9-4E66-4A7C-A92F-0F878B569CBF}"/>
                    </a:ext>
                  </a:extLst>
                </p:cNvPr>
                <p:cNvSpPr txBox="1"/>
                <p:nvPr/>
              </p:nvSpPr>
              <p:spPr>
                <a:xfrm>
                  <a:off x="3784855" y="2458366"/>
                  <a:ext cx="1674999" cy="7694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2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</a:t>
                  </a:r>
                  <a:r>
                    <a:rPr lang="de-DE" sz="2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kritisches</a:t>
                  </a:r>
                </a:p>
                <a:p>
                  <a:r>
                    <a:rPr lang="de-DE" sz="2200" b="1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Hinterfragen</a:t>
                  </a:r>
                </a:p>
              </p:txBody>
            </p:sp>
            <p:sp>
              <p:nvSpPr>
                <p:cNvPr id="54" name="Rechteck: abgerundete Ecken 53">
                  <a:extLst>
                    <a:ext uri="{FF2B5EF4-FFF2-40B4-BE49-F238E27FC236}">
                      <a16:creationId xmlns:a16="http://schemas.microsoft.com/office/drawing/2014/main" id="{CD4F5951-5FF5-4550-B0AE-167F171495CF}"/>
                    </a:ext>
                  </a:extLst>
                </p:cNvPr>
                <p:cNvSpPr/>
                <p:nvPr/>
              </p:nvSpPr>
              <p:spPr>
                <a:xfrm>
                  <a:off x="3784855" y="2442636"/>
                  <a:ext cx="1614459" cy="800903"/>
                </a:xfrm>
                <a:prstGeom prst="round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</p:grp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C385E310-9F77-4FA7-A98F-0A58CBB38844}"/>
                </a:ext>
              </a:extLst>
            </p:cNvPr>
            <p:cNvGrpSpPr/>
            <p:nvPr/>
          </p:nvGrpSpPr>
          <p:grpSpPr>
            <a:xfrm>
              <a:off x="546187" y="2145545"/>
              <a:ext cx="3116093" cy="1690188"/>
              <a:chOff x="586388" y="2383357"/>
              <a:chExt cx="3116093" cy="1690188"/>
            </a:xfrm>
          </p:grpSpPr>
          <p:sp>
            <p:nvSpPr>
              <p:cNvPr id="58" name="Geschweifte Klammer links 57">
                <a:extLst>
                  <a:ext uri="{FF2B5EF4-FFF2-40B4-BE49-F238E27FC236}">
                    <a16:creationId xmlns:a16="http://schemas.microsoft.com/office/drawing/2014/main" id="{F4262053-C72C-464A-B4A6-D21E847848E8}"/>
                  </a:ext>
                </a:extLst>
              </p:cNvPr>
              <p:cNvSpPr/>
              <p:nvPr/>
            </p:nvSpPr>
            <p:spPr>
              <a:xfrm rot="10800000" flipH="1">
                <a:off x="3152725" y="2383357"/>
                <a:ext cx="549756" cy="1690188"/>
              </a:xfrm>
              <a:prstGeom prst="leftBrace">
                <a:avLst>
                  <a:gd name="adj1" fmla="val 36904"/>
                  <a:gd name="adj2" fmla="val 50364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9" name="Textfeld 58">
                <a:extLst>
                  <a:ext uri="{FF2B5EF4-FFF2-40B4-BE49-F238E27FC236}">
                    <a16:creationId xmlns:a16="http://schemas.microsoft.com/office/drawing/2014/main" id="{A2AD5DBF-EA1C-44FB-8A84-6F8466203F9D}"/>
                  </a:ext>
                </a:extLst>
              </p:cNvPr>
              <p:cNvSpPr txBox="1"/>
              <p:nvPr/>
            </p:nvSpPr>
            <p:spPr>
              <a:xfrm>
                <a:off x="586388" y="2998113"/>
                <a:ext cx="24178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200" b="1" dirty="0">
                    <a:solidFill>
                      <a:schemeClr val="accent2">
                        <a:lumMod val="75000"/>
                      </a:schemeClr>
                    </a:solidFill>
                  </a:rPr>
                  <a:t>sokratischer Dialog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092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34FBFB6C-2573-44F6-82EB-C3C54693B82B}"/>
              </a:ext>
            </a:extLst>
          </p:cNvPr>
          <p:cNvSpPr txBox="1"/>
          <p:nvPr/>
        </p:nvSpPr>
        <p:spPr>
          <a:xfrm>
            <a:off x="1" y="-3593735"/>
            <a:ext cx="12191999" cy="14630399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7DA204A-BE7A-45F4-ADD6-0BEB7DADB742}"/>
              </a:ext>
            </a:extLst>
          </p:cNvPr>
          <p:cNvGrpSpPr/>
          <p:nvPr/>
        </p:nvGrpSpPr>
        <p:grpSpPr>
          <a:xfrm>
            <a:off x="1879794" y="2088403"/>
            <a:ext cx="3121818" cy="3119233"/>
            <a:chOff x="1285515" y="2338588"/>
            <a:chExt cx="3121818" cy="3119233"/>
          </a:xfrm>
          <a:solidFill>
            <a:schemeClr val="bg1"/>
          </a:solidFill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8EA4A5A-47EF-44FF-9EBB-C8ED5447E08A}"/>
                </a:ext>
              </a:extLst>
            </p:cNvPr>
            <p:cNvSpPr/>
            <p:nvPr/>
          </p:nvSpPr>
          <p:spPr>
            <a:xfrm>
              <a:off x="1285515" y="2338588"/>
              <a:ext cx="3121818" cy="311923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glow>
                <a:schemeClr val="tx1">
                  <a:alpha val="1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1401AF81-1B08-44E7-BD07-0BC85FEBED84}"/>
                </a:ext>
              </a:extLst>
            </p:cNvPr>
            <p:cNvSpPr txBox="1"/>
            <p:nvPr/>
          </p:nvSpPr>
          <p:spPr>
            <a:xfrm>
              <a:off x="2258541" y="3605816"/>
              <a:ext cx="117576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DE" sz="3200" dirty="0"/>
                <a:t>Inhalt</a:t>
              </a:r>
              <a:r>
                <a:rPr lang="de-DE" sz="2800" dirty="0"/>
                <a:t> 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62F0F6D-BA04-4DD4-8F6C-3BAEDD3E2FAF}"/>
              </a:ext>
            </a:extLst>
          </p:cNvPr>
          <p:cNvGrpSpPr/>
          <p:nvPr/>
        </p:nvGrpSpPr>
        <p:grpSpPr>
          <a:xfrm>
            <a:off x="7190390" y="2088403"/>
            <a:ext cx="3121818" cy="3119233"/>
            <a:chOff x="1285515" y="2338588"/>
            <a:chExt cx="3121818" cy="3119233"/>
          </a:xfrm>
          <a:solidFill>
            <a:schemeClr val="bg1"/>
          </a:solidFill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44D8CE74-E427-4BEB-92BD-3F3D96CEA60B}"/>
                </a:ext>
              </a:extLst>
            </p:cNvPr>
            <p:cNvSpPr/>
            <p:nvPr/>
          </p:nvSpPr>
          <p:spPr>
            <a:xfrm>
              <a:off x="1285515" y="2338588"/>
              <a:ext cx="3121818" cy="311923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glow>
                <a:schemeClr val="tx1">
                  <a:alpha val="1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2A44724-8743-4750-BBCA-226CC15097D8}"/>
                </a:ext>
              </a:extLst>
            </p:cNvPr>
            <p:cNvSpPr txBox="1"/>
            <p:nvPr/>
          </p:nvSpPr>
          <p:spPr>
            <a:xfrm>
              <a:off x="1947200" y="3605816"/>
              <a:ext cx="179844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DE" sz="3200" dirty="0"/>
                <a:t>Methodik</a:t>
              </a:r>
              <a:r>
                <a:rPr lang="de-DE" sz="2800" dirty="0"/>
                <a:t> </a:t>
              </a:r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8B22071A-A6E3-4D54-85E5-201060CF43BB}"/>
              </a:ext>
            </a:extLst>
          </p:cNvPr>
          <p:cNvSpPr txBox="1"/>
          <p:nvPr/>
        </p:nvSpPr>
        <p:spPr>
          <a:xfrm>
            <a:off x="2154522" y="675675"/>
            <a:ext cx="8157686" cy="58477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+mj-lt"/>
              </a:rPr>
              <a:t>Welche Relevanz haben antike Texte heute noch?</a:t>
            </a:r>
          </a:p>
        </p:txBody>
      </p:sp>
    </p:spTree>
    <p:extLst>
      <p:ext uri="{BB962C8B-B14F-4D97-AF65-F5344CB8AC3E}">
        <p14:creationId xmlns:p14="http://schemas.microsoft.com/office/powerpoint/2010/main" val="27687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C80643A-C007-4B3C-84E8-48931F1A9F4D}"/>
              </a:ext>
            </a:extLst>
          </p:cNvPr>
          <p:cNvSpPr txBox="1"/>
          <p:nvPr/>
        </p:nvSpPr>
        <p:spPr>
          <a:xfrm>
            <a:off x="0" y="-3606800"/>
            <a:ext cx="12191999" cy="14630399"/>
          </a:xfrm>
          <a:prstGeom prst="rect">
            <a:avLst/>
          </a:prstGeom>
          <a:blipFill dpi="0" rotWithShape="1">
            <a:blip r:embed="rId2">
              <a:alphaModFix amt="77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6ACC753-B772-4B20-87E0-5A36B087FC4C}"/>
              </a:ext>
            </a:extLst>
          </p:cNvPr>
          <p:cNvSpPr/>
          <p:nvPr/>
        </p:nvSpPr>
        <p:spPr>
          <a:xfrm>
            <a:off x="1932347" y="2119090"/>
            <a:ext cx="8327305" cy="2202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sx="97000" sy="97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8794D6-24AA-4FAD-9DCF-487132500D5B}"/>
              </a:ext>
            </a:extLst>
          </p:cNvPr>
          <p:cNvSpPr txBox="1"/>
          <p:nvPr/>
        </p:nvSpPr>
        <p:spPr>
          <a:xfrm>
            <a:off x="4559294" y="6296349"/>
            <a:ext cx="307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</a:rPr>
              <a:t>Certamen</a:t>
            </a:r>
            <a:r>
              <a:rPr lang="de-DE" sz="1400" dirty="0">
                <a:solidFill>
                  <a:schemeClr val="bg1"/>
                </a:solidFill>
              </a:rPr>
              <a:t> Carolinum 2021 - Jule Langen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981A5AB-2FEF-4D90-95C3-5689DC2D84CC}"/>
              </a:ext>
            </a:extLst>
          </p:cNvPr>
          <p:cNvSpPr txBox="1"/>
          <p:nvPr/>
        </p:nvSpPr>
        <p:spPr>
          <a:xfrm>
            <a:off x="3503301" y="2462867"/>
            <a:ext cx="508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i="1" dirty="0">
                <a:latin typeface="+mj-lt"/>
              </a:rPr>
              <a:t>Frag nicht mich, frag dich –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2553E04-26A6-4043-A6C9-562620E1F907}"/>
              </a:ext>
            </a:extLst>
          </p:cNvPr>
          <p:cNvSpPr txBox="1"/>
          <p:nvPr/>
        </p:nvSpPr>
        <p:spPr>
          <a:xfrm>
            <a:off x="3302309" y="3109198"/>
            <a:ext cx="5587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</a:rPr>
              <a:t>	der sokratische Dialog </a:t>
            </a:r>
          </a:p>
          <a:p>
            <a:r>
              <a:rPr lang="de-DE" sz="2800" b="1" dirty="0">
                <a:latin typeface="+mj-lt"/>
              </a:rPr>
              <a:t>am Beispiel von </a:t>
            </a:r>
            <a:r>
              <a:rPr lang="de-DE" sz="2800" b="1" dirty="0" err="1">
                <a:latin typeface="+mj-lt"/>
              </a:rPr>
              <a:t>Charmides</a:t>
            </a:r>
            <a:r>
              <a:rPr lang="de-DE" sz="2800" b="1" dirty="0">
                <a:latin typeface="+mj-lt"/>
              </a:rPr>
              <a:t> 160d-161b</a:t>
            </a:r>
          </a:p>
        </p:txBody>
      </p:sp>
    </p:spTree>
    <p:extLst>
      <p:ext uri="{BB962C8B-B14F-4D97-AF65-F5344CB8AC3E}">
        <p14:creationId xmlns:p14="http://schemas.microsoft.com/office/powerpoint/2010/main" val="1643281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C80643A-C007-4B3C-84E8-48931F1A9F4D}"/>
              </a:ext>
            </a:extLst>
          </p:cNvPr>
          <p:cNvSpPr txBox="1"/>
          <p:nvPr/>
        </p:nvSpPr>
        <p:spPr>
          <a:xfrm>
            <a:off x="0" y="-3606800"/>
            <a:ext cx="12191999" cy="14630399"/>
          </a:xfrm>
          <a:prstGeom prst="rect">
            <a:avLst/>
          </a:prstGeom>
          <a:blipFill dpi="0" rotWithShape="1">
            <a:blip r:embed="rId2">
              <a:alphaModFix amt="77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8794D6-24AA-4FAD-9DCF-487132500D5B}"/>
              </a:ext>
            </a:extLst>
          </p:cNvPr>
          <p:cNvSpPr txBox="1"/>
          <p:nvPr/>
        </p:nvSpPr>
        <p:spPr>
          <a:xfrm>
            <a:off x="4559294" y="6296349"/>
            <a:ext cx="307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</a:rPr>
              <a:t>Certamen</a:t>
            </a:r>
            <a:r>
              <a:rPr lang="de-DE" sz="1400" dirty="0">
                <a:solidFill>
                  <a:schemeClr val="bg1"/>
                </a:solidFill>
              </a:rPr>
              <a:t> Carolinum 2021 - Jule Langen</a:t>
            </a:r>
          </a:p>
        </p:txBody>
      </p:sp>
    </p:spTree>
    <p:extLst>
      <p:ext uri="{BB962C8B-B14F-4D97-AF65-F5344CB8AC3E}">
        <p14:creationId xmlns:p14="http://schemas.microsoft.com/office/powerpoint/2010/main" val="1128690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C80643A-C007-4B3C-84E8-48931F1A9F4D}"/>
              </a:ext>
            </a:extLst>
          </p:cNvPr>
          <p:cNvSpPr txBox="1"/>
          <p:nvPr/>
        </p:nvSpPr>
        <p:spPr>
          <a:xfrm>
            <a:off x="0" y="-3606800"/>
            <a:ext cx="12191999" cy="14630399"/>
          </a:xfrm>
          <a:prstGeom prst="rect">
            <a:avLst/>
          </a:prstGeom>
          <a:blipFill dpi="0" rotWithShape="1">
            <a:blip r:embed="rId2">
              <a:alphaModFix amt="77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8794D6-24AA-4FAD-9DCF-487132500D5B}"/>
              </a:ext>
            </a:extLst>
          </p:cNvPr>
          <p:cNvSpPr txBox="1"/>
          <p:nvPr/>
        </p:nvSpPr>
        <p:spPr>
          <a:xfrm>
            <a:off x="4559294" y="6296349"/>
            <a:ext cx="3073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bg1"/>
                </a:solidFill>
              </a:rPr>
              <a:t>Certamen</a:t>
            </a:r>
            <a:r>
              <a:rPr lang="de-DE" sz="1400" dirty="0">
                <a:solidFill>
                  <a:schemeClr val="bg1"/>
                </a:solidFill>
              </a:rPr>
              <a:t> Carolinum 2021 - Jule Langen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2CBB4E2-991A-452B-A2DF-DFA93B090A9F}"/>
              </a:ext>
            </a:extLst>
          </p:cNvPr>
          <p:cNvSpPr/>
          <p:nvPr/>
        </p:nvSpPr>
        <p:spPr>
          <a:xfrm>
            <a:off x="1932347" y="2119090"/>
            <a:ext cx="8327305" cy="2202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sx="97000" sy="97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C7CA46B-4D4B-4E62-A77A-A929925BA411}"/>
              </a:ext>
            </a:extLst>
          </p:cNvPr>
          <p:cNvSpPr txBox="1"/>
          <p:nvPr/>
        </p:nvSpPr>
        <p:spPr>
          <a:xfrm>
            <a:off x="2784186" y="2897018"/>
            <a:ext cx="7389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+mj-lt"/>
              </a:rPr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493167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5887D9C-557C-4D53-9975-2AA11499B832}"/>
              </a:ext>
            </a:extLst>
          </p:cNvPr>
          <p:cNvSpPr txBox="1"/>
          <p:nvPr/>
        </p:nvSpPr>
        <p:spPr>
          <a:xfrm>
            <a:off x="-162371" y="-153824"/>
            <a:ext cx="12605047" cy="7161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7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F15D9C1-BBFB-40A9-B6F9-72F3C0509CD7}"/>
              </a:ext>
            </a:extLst>
          </p:cNvPr>
          <p:cNvGrpSpPr/>
          <p:nvPr/>
        </p:nvGrpSpPr>
        <p:grpSpPr>
          <a:xfrm>
            <a:off x="1115343" y="2094390"/>
            <a:ext cx="3121818" cy="3119233"/>
            <a:chOff x="1115343" y="2094390"/>
            <a:chExt cx="3121818" cy="3119233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4126DDC8-59E5-4FA3-BF0B-28DD20C4A247}"/>
                </a:ext>
              </a:extLst>
            </p:cNvPr>
            <p:cNvGrpSpPr/>
            <p:nvPr/>
          </p:nvGrpSpPr>
          <p:grpSpPr>
            <a:xfrm>
              <a:off x="1115343" y="2094390"/>
              <a:ext cx="3121818" cy="3119233"/>
              <a:chOff x="1285515" y="2338588"/>
              <a:chExt cx="3121818" cy="3119233"/>
            </a:xfrm>
          </p:grpSpPr>
          <p:sp>
            <p:nvSpPr>
              <p:cNvPr id="4" name="Ellipse 3">
                <a:extLst>
                  <a:ext uri="{FF2B5EF4-FFF2-40B4-BE49-F238E27FC236}">
                    <a16:creationId xmlns:a16="http://schemas.microsoft.com/office/drawing/2014/main" id="{88FF7C69-6BC4-4522-8FA7-31ACDDB09158}"/>
                  </a:ext>
                </a:extLst>
              </p:cNvPr>
              <p:cNvSpPr/>
              <p:nvPr/>
            </p:nvSpPr>
            <p:spPr>
              <a:xfrm>
                <a:off x="1285515" y="2338588"/>
                <a:ext cx="3121818" cy="3119233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  <a:effectLst>
                <a:glow rad="152400">
                  <a:schemeClr val="accent2">
                    <a:alpha val="2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CB677DD4-F19A-4140-9C86-D55A2A6353F7}"/>
                  </a:ext>
                </a:extLst>
              </p:cNvPr>
              <p:cNvSpPr txBox="1"/>
              <p:nvPr/>
            </p:nvSpPr>
            <p:spPr>
              <a:xfrm>
                <a:off x="2226270" y="3375414"/>
                <a:ext cx="12403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/>
                  <a:t>Was ist </a:t>
                </a:r>
              </a:p>
            </p:txBody>
          </p:sp>
        </p:grp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D909388-3BA6-42C5-B7CA-12646DDDB8BF}"/>
                </a:ext>
              </a:extLst>
            </p:cNvPr>
            <p:cNvSpPr txBox="1"/>
            <p:nvPr/>
          </p:nvSpPr>
          <p:spPr>
            <a:xfrm>
              <a:off x="1490239" y="3648984"/>
              <a:ext cx="23720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Besonnenheit?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EB124D9-7627-4329-B0BA-9898B21DEC57}"/>
              </a:ext>
            </a:extLst>
          </p:cNvPr>
          <p:cNvGrpSpPr/>
          <p:nvPr/>
        </p:nvGrpSpPr>
        <p:grpSpPr>
          <a:xfrm>
            <a:off x="4646545" y="1589121"/>
            <a:ext cx="2203786" cy="2162444"/>
            <a:chOff x="5318104" y="1968342"/>
            <a:chExt cx="1733435" cy="163316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38C16271-70A6-4EF1-9299-0B7033587537}"/>
                </a:ext>
              </a:extLst>
            </p:cNvPr>
            <p:cNvSpPr/>
            <p:nvPr/>
          </p:nvSpPr>
          <p:spPr>
            <a:xfrm>
              <a:off x="5318104" y="1968342"/>
              <a:ext cx="1733435" cy="1633160"/>
            </a:xfrm>
            <a:prstGeom prst="ellips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  <a:effectLst>
              <a:glow rad="127000">
                <a:schemeClr val="bg1"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1885AAAB-CF5C-4CED-9612-24D46F720FFE}"/>
                </a:ext>
              </a:extLst>
            </p:cNvPr>
            <p:cNvSpPr txBox="1"/>
            <p:nvPr/>
          </p:nvSpPr>
          <p:spPr>
            <a:xfrm>
              <a:off x="5729197" y="2627537"/>
              <a:ext cx="1001222" cy="3486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dirty="0"/>
                <a:t>Sokrates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3F9AC28-5D0B-4D83-B28D-FB84D49AE3B9}"/>
              </a:ext>
            </a:extLst>
          </p:cNvPr>
          <p:cNvGrpSpPr/>
          <p:nvPr/>
        </p:nvGrpSpPr>
        <p:grpSpPr>
          <a:xfrm>
            <a:off x="4646545" y="3915616"/>
            <a:ext cx="2203787" cy="2173266"/>
            <a:chOff x="4646545" y="3930361"/>
            <a:chExt cx="2203787" cy="2173266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9A3AFB9-990C-4156-9092-CE5B0B304381}"/>
                </a:ext>
              </a:extLst>
            </p:cNvPr>
            <p:cNvSpPr/>
            <p:nvPr/>
          </p:nvSpPr>
          <p:spPr>
            <a:xfrm>
              <a:off x="4646545" y="3930361"/>
              <a:ext cx="2203787" cy="2173266"/>
            </a:xfrm>
            <a:prstGeom prst="ellips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  <a:effectLst>
              <a:glow rad="127000">
                <a:schemeClr val="bg1"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32F48A4-0E58-4458-93ED-E8A35B727A3C}"/>
                </a:ext>
              </a:extLst>
            </p:cNvPr>
            <p:cNvSpPr txBox="1"/>
            <p:nvPr/>
          </p:nvSpPr>
          <p:spPr>
            <a:xfrm>
              <a:off x="4988256" y="4766703"/>
              <a:ext cx="1520363" cy="461665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de-DE" sz="2400" dirty="0" err="1"/>
                <a:t>Charmides</a:t>
              </a:r>
              <a:r>
                <a:rPr lang="de-DE" sz="2400" dirty="0"/>
                <a:t> </a:t>
              </a:r>
            </a:p>
          </p:txBody>
        </p: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0D867657-9C8F-4899-82F3-B9BCFF9950DF}"/>
              </a:ext>
            </a:extLst>
          </p:cNvPr>
          <p:cNvSpPr txBox="1"/>
          <p:nvPr/>
        </p:nvSpPr>
        <p:spPr>
          <a:xfrm>
            <a:off x="4007006" y="620111"/>
            <a:ext cx="359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+mj-lt"/>
              </a:rPr>
              <a:t>Platons </a:t>
            </a:r>
            <a:r>
              <a:rPr lang="de-DE" sz="3600" b="1" dirty="0" err="1">
                <a:latin typeface="+mj-lt"/>
              </a:rPr>
              <a:t>Charmides</a:t>
            </a:r>
            <a:endParaRPr lang="de-DE" sz="3600" b="1" dirty="0">
              <a:latin typeface="+mj-lt"/>
            </a:endParaRPr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587CE872-154B-46EF-B838-31357D6796D6}"/>
              </a:ext>
            </a:extLst>
          </p:cNvPr>
          <p:cNvGrpSpPr/>
          <p:nvPr/>
        </p:nvGrpSpPr>
        <p:grpSpPr>
          <a:xfrm>
            <a:off x="7139537" y="2277284"/>
            <a:ext cx="4249212" cy="2500315"/>
            <a:chOff x="7139537" y="2277284"/>
            <a:chExt cx="4249212" cy="2500315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41584C1-C910-4B52-A724-A194C6CBF9E5}"/>
                </a:ext>
              </a:extLst>
            </p:cNvPr>
            <p:cNvSpPr txBox="1"/>
            <p:nvPr/>
          </p:nvSpPr>
          <p:spPr>
            <a:xfrm>
              <a:off x="7802442" y="2277284"/>
              <a:ext cx="3586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/>
                <a:t>stellt Fragen und hinterfragt die Antworten</a:t>
              </a:r>
            </a:p>
          </p:txBody>
        </p:sp>
        <p:sp>
          <p:nvSpPr>
            <p:cNvPr id="18" name="Pfeil: nach rechts 17">
              <a:extLst>
                <a:ext uri="{FF2B5EF4-FFF2-40B4-BE49-F238E27FC236}">
                  <a16:creationId xmlns:a16="http://schemas.microsoft.com/office/drawing/2014/main" id="{68FF6F82-7899-4224-99B2-21C36BE9CE34}"/>
                </a:ext>
              </a:extLst>
            </p:cNvPr>
            <p:cNvSpPr/>
            <p:nvPr/>
          </p:nvSpPr>
          <p:spPr>
            <a:xfrm>
              <a:off x="7166991" y="2591805"/>
              <a:ext cx="454395" cy="20195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25" name="Verbinder: gekrümmt 24">
              <a:extLst>
                <a:ext uri="{FF2B5EF4-FFF2-40B4-BE49-F238E27FC236}">
                  <a16:creationId xmlns:a16="http://schemas.microsoft.com/office/drawing/2014/main" id="{F1A42629-4AD9-4ADE-A8DD-B0A2205B6F7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874039" y="3582663"/>
              <a:ext cx="1460434" cy="929438"/>
            </a:xfrm>
            <a:prstGeom prst="curvedConnector3">
              <a:avLst>
                <a:gd name="adj1" fmla="val 100002"/>
              </a:avLst>
            </a:prstGeom>
            <a:ln>
              <a:prstDash val="lg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812C6FF0-2DD7-484F-9097-E9F62782A0EF}"/>
              </a:ext>
            </a:extLst>
          </p:cNvPr>
          <p:cNvGrpSpPr/>
          <p:nvPr/>
        </p:nvGrpSpPr>
        <p:grpSpPr>
          <a:xfrm>
            <a:off x="9017959" y="3392826"/>
            <a:ext cx="1117943" cy="1209054"/>
            <a:chOff x="9809891" y="3352617"/>
            <a:chExt cx="1117943" cy="1209054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8D28AF64-DC9C-4FD7-BA71-4FDDA10E9BCE}"/>
                </a:ext>
              </a:extLst>
            </p:cNvPr>
            <p:cNvSpPr txBox="1"/>
            <p:nvPr/>
          </p:nvSpPr>
          <p:spPr>
            <a:xfrm>
              <a:off x="9809891" y="4100006"/>
              <a:ext cx="1117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olidFill>
                    <a:schemeClr val="accent2">
                      <a:lumMod val="75000"/>
                    </a:schemeClr>
                  </a:solidFill>
                </a:rPr>
                <a:t>Aporie</a:t>
              </a:r>
            </a:p>
          </p:txBody>
        </p:sp>
        <p:sp>
          <p:nvSpPr>
            <p:cNvPr id="38" name="Pfeil: nach rechts 37">
              <a:extLst>
                <a:ext uri="{FF2B5EF4-FFF2-40B4-BE49-F238E27FC236}">
                  <a16:creationId xmlns:a16="http://schemas.microsoft.com/office/drawing/2014/main" id="{9F2E5BC1-48C0-4ED0-BA8C-C40E199D5176}"/>
                </a:ext>
              </a:extLst>
            </p:cNvPr>
            <p:cNvSpPr/>
            <p:nvPr/>
          </p:nvSpPr>
          <p:spPr>
            <a:xfrm rot="5400000">
              <a:off x="9985217" y="3457746"/>
              <a:ext cx="592733" cy="382476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52838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C947AE5-2145-44A1-9D82-996B4B89140E}"/>
              </a:ext>
            </a:extLst>
          </p:cNvPr>
          <p:cNvSpPr txBox="1"/>
          <p:nvPr/>
        </p:nvSpPr>
        <p:spPr>
          <a:xfrm>
            <a:off x="3431118" y="415258"/>
            <a:ext cx="532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latin typeface="+mj-lt"/>
              </a:rPr>
              <a:t>Charmides</a:t>
            </a:r>
            <a:r>
              <a:rPr lang="de-DE" sz="3200" b="1" dirty="0">
                <a:latin typeface="+mj-lt"/>
              </a:rPr>
              <a:t> 160 d-161 b – Inhalt 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957AE72-D381-4D2A-B30A-D57F9768ECD8}"/>
              </a:ext>
            </a:extLst>
          </p:cNvPr>
          <p:cNvGrpSpPr/>
          <p:nvPr/>
        </p:nvGrpSpPr>
        <p:grpSpPr>
          <a:xfrm>
            <a:off x="503083" y="1136533"/>
            <a:ext cx="6597701" cy="5468164"/>
            <a:chOff x="503083" y="1136533"/>
            <a:chExt cx="6597701" cy="5468164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C461802B-D9FD-4DA5-90F0-4F1BF4A3B626}"/>
                </a:ext>
              </a:extLst>
            </p:cNvPr>
            <p:cNvSpPr txBox="1"/>
            <p:nvPr/>
          </p:nvSpPr>
          <p:spPr>
            <a:xfrm>
              <a:off x="1113830" y="1136533"/>
              <a:ext cx="5986954" cy="5468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l-GR" sz="1400" dirty="0"/>
                <a:t>Πάλιν τοίνυν, ἦν δ᾽ ἐγώ, ὦ Χαρμίδη, μᾶλλον προσέχων τὸν νοῦν καὶ εἰς σεαυτὸν</a:t>
              </a:r>
              <a:r>
                <a:rPr lang="de-DE" sz="1400" dirty="0"/>
                <a:t> </a:t>
              </a:r>
              <a:r>
                <a:rPr lang="el-GR" sz="1400" dirty="0"/>
                <a:t>ἐμβλέψας, ἐννοήσας ὁποῖόν τινά σε ποιεῖ ἡ σωφροσύνη παροῦσα καὶ ποία τις οὖσα τοιοῦτον ἀπεργάζοιτο ἄν, πάντα ταῦτα συλλογισάμενος εἰπὲ εὖ καὶ </a:t>
              </a:r>
              <a:r>
                <a:rPr lang="el-GR" sz="1400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l-GR" sz="1400" dirty="0"/>
                <a:t>ἀνδρείως τί σοι φαίνεται εἶναι; </a:t>
              </a:r>
              <a:r>
                <a:rPr lang="de-DE" sz="1400" dirty="0"/>
                <a:t>		                                            </a:t>
              </a:r>
            </a:p>
            <a:p>
              <a:pPr>
                <a:spcAft>
                  <a:spcPts val="800"/>
                </a:spcAft>
              </a:pPr>
              <a:r>
                <a:rPr lang="el-GR" sz="1400" dirty="0"/>
                <a:t>Καὶ ὃς ἐπισχὼν καὶ πάνυ ἀνδρικῶς πρὸς ἑαυτὸν διασκεψάμενος, δοκεῖ τοίνυν μοι, ἔφη, αἰσχύνεσθαι ποιεῖν ἡ σωφροσύνη καὶ αἰσχυντηλὸν τὸν ἄνθρωπον, </a:t>
              </a:r>
              <a:r>
                <a:rPr lang="de-DE" sz="1400" dirty="0"/>
                <a:t>  </a:t>
              </a:r>
              <a:r>
                <a:rPr lang="el-GR" sz="1400" dirty="0"/>
                <a:t>καὶ εἶναι ὅπερ αἰδὼς ἡ σωφροσύνη. </a:t>
              </a:r>
            </a:p>
            <a:p>
              <a:pPr>
                <a:spcAft>
                  <a:spcPts val="800"/>
                </a:spcAft>
              </a:pPr>
              <a:r>
                <a:rPr lang="el-GR" sz="1400" dirty="0"/>
                <a:t>Εἶεν, ἦν δ᾽ ἐγώ, οὐ καλὸν ἄρτι ὡμολόγεις τὴν σωφροσύνην εἶναι; </a:t>
              </a:r>
              <a:r>
                <a:rPr lang="de-DE" sz="1400" dirty="0"/>
                <a:t>                                             </a:t>
              </a:r>
              <a:r>
                <a:rPr lang="el-GR" sz="1400" dirty="0"/>
                <a:t>Πάνυ γ᾽, ἔφη. </a:t>
              </a:r>
              <a:r>
                <a:rPr lang="de-DE" sz="1400" dirty="0"/>
                <a:t>                                                                                                                                                                    </a:t>
              </a:r>
              <a:r>
                <a:rPr lang="el-GR" sz="1400" dirty="0"/>
                <a:t>Οὐκοῦν καὶ ἀγαθοὶ ἄνδρες οἱ σώφρονες; </a:t>
              </a:r>
              <a:r>
                <a:rPr lang="de-DE" sz="1400" dirty="0"/>
                <a:t>                                                                                                                         </a:t>
              </a:r>
              <a:r>
                <a:rPr lang="el-GR" sz="1400" dirty="0"/>
                <a:t>Ναί. </a:t>
              </a:r>
              <a:r>
                <a:rPr lang="de-DE" sz="1400" dirty="0"/>
                <a:t>                                                                                                                                                                                          </a:t>
              </a:r>
              <a:r>
                <a:rPr lang="el-GR" sz="1400" dirty="0"/>
                <a:t>Ἆρ᾽ οὖν ἂν εἴη ἀγαθὸν ὃ μὴ ἀγαθοὺς ἀπεργάζεται; </a:t>
              </a:r>
              <a:r>
                <a:rPr lang="de-DE" sz="1400" dirty="0"/>
                <a:t>                                                                                                </a:t>
              </a:r>
              <a:r>
                <a:rPr lang="el-GR" sz="1400" dirty="0"/>
                <a:t>Οὐ δῆτα.</a:t>
              </a:r>
              <a:r>
                <a:rPr lang="de-DE" sz="1400" dirty="0"/>
                <a:t>                                                                                                                                                                              </a:t>
              </a:r>
              <a:r>
                <a:rPr lang="el-GR" sz="1400" dirty="0"/>
                <a:t>Οὐ μόνον οὖν ἄρα καλόν, ἀλλὰ καὶ ἀγαθόν ἐστιν. </a:t>
              </a:r>
              <a:r>
                <a:rPr lang="de-DE" sz="1400" dirty="0"/>
                <a:t>                                                                                                      </a:t>
              </a:r>
              <a:r>
                <a:rPr lang="el-GR" sz="1400" b="1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l-GR" sz="1400" dirty="0"/>
                <a:t>Ἔμοιγε δοκεῖ. </a:t>
              </a:r>
              <a:r>
                <a:rPr lang="de-DE" sz="1400" dirty="0"/>
                <a:t>                                                                                                                                                      </a:t>
              </a:r>
              <a:r>
                <a:rPr lang="el-GR" sz="1400" dirty="0"/>
                <a:t>Τί οὖν; ἦν δ᾽ ἐγώ: Ὁμήρῳ οὐ πιστεύεις καλῶς λέγειν, λέγοντι ὅτι </a:t>
              </a:r>
              <a:r>
                <a:rPr lang="de-DE" sz="1400" dirty="0"/>
                <a:t>                                   	</a:t>
              </a:r>
              <a:r>
                <a:rPr lang="el-GR" sz="1400" i="1" dirty="0"/>
                <a:t>“αἰδὼς δ᾽ οὐκ ἀγαθὴ κεχρημένῳ ἀνδρὶ παρεῖναι;“</a:t>
              </a:r>
              <a:r>
                <a:rPr lang="de-DE" sz="1400" i="1" dirty="0"/>
                <a:t>                                                   </a:t>
              </a:r>
              <a:r>
                <a:rPr lang="el-GR" sz="1400" dirty="0"/>
                <a:t>Ἔγωγ᾽, ἔφη.</a:t>
              </a:r>
              <a:r>
                <a:rPr lang="de-DE" sz="1400" dirty="0"/>
                <a:t>				 	                                                </a:t>
              </a:r>
              <a:r>
                <a:rPr lang="el-GR" sz="1400" dirty="0"/>
                <a:t>Ἔστιν ἄρα, ὡς ἔοικεν, αἰδὼς οὐκ ἀγαθὸν καὶ ἀγαθόν. </a:t>
              </a:r>
              <a:r>
                <a:rPr lang="de-DE" sz="1400" dirty="0"/>
                <a:t>                                             </a:t>
              </a:r>
              <a:r>
                <a:rPr lang="el-GR" sz="1400" dirty="0"/>
                <a:t>Φαίνεται. </a:t>
              </a:r>
              <a:r>
                <a:rPr lang="de-DE" sz="1400" dirty="0"/>
                <a:t>         				                                        </a:t>
              </a:r>
              <a:r>
                <a:rPr lang="el-GR" sz="1400" dirty="0"/>
                <a:t>Σωφροσύνη δέ γε ἀγαθόν, εἴπερ ἀγαθοὺς ποιεῖ οἷς ἂν παρῇ, κακοὺς δὲ μή.</a:t>
              </a:r>
              <a:r>
                <a:rPr lang="de-DE" sz="1400" dirty="0"/>
                <a:t>	                        </a:t>
              </a:r>
              <a:r>
                <a:rPr lang="el-GR" sz="1400" dirty="0"/>
                <a:t>Ἀλλὰ μὴν οὕτω γε δοκεῖ μοι ἔχειν, ὡς σὺ λέγεις. </a:t>
              </a:r>
              <a:r>
                <a:rPr lang="de-DE" sz="1400" dirty="0"/>
                <a:t> 			                           </a:t>
              </a:r>
              <a:r>
                <a:rPr lang="el-GR" sz="1400" dirty="0"/>
                <a:t>Οὐκ ἄρα σωφροσύνη ἂν εἴη αἰδώς, εἴπερ τὸ μὲν ἀγαθὸν </a:t>
              </a:r>
              <a:r>
                <a:rPr lang="de-DE" sz="1400" dirty="0"/>
                <a:t>	                                  </a:t>
              </a:r>
              <a:r>
                <a:rPr lang="el-GR" sz="1400" dirty="0"/>
                <a:t>τυγχάνει ὄν, αἰδὼς δὲ μὴ οὐδὲν μᾶλλον ἀγαθὸν ἢ καὶ κακόν. </a:t>
              </a:r>
              <a:endParaRPr lang="el-GR" sz="1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8F0AF6E2-4102-4431-91A4-D8216DC861A0}"/>
                </a:ext>
              </a:extLst>
            </p:cNvPr>
            <p:cNvCxnSpPr>
              <a:cxnSpLocks/>
            </p:cNvCxnSpPr>
            <p:nvPr/>
          </p:nvCxnSpPr>
          <p:spPr>
            <a:xfrm>
              <a:off x="503083" y="1195090"/>
              <a:ext cx="0" cy="535105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3C2A27C3-B16C-4F90-BAC1-EDC5D148107A}"/>
                </a:ext>
              </a:extLst>
            </p:cNvPr>
            <p:cNvSpPr txBox="1"/>
            <p:nvPr/>
          </p:nvSpPr>
          <p:spPr>
            <a:xfrm>
              <a:off x="503083" y="6241390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b]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23368392-56C5-4117-BBF4-6C63DC0CA1AB}"/>
                </a:ext>
              </a:extLst>
            </p:cNvPr>
            <p:cNvSpPr txBox="1"/>
            <p:nvPr/>
          </p:nvSpPr>
          <p:spPr>
            <a:xfrm>
              <a:off x="503083" y="4308447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a]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317CD1BE-9148-48D1-9C88-9343510FA7D4}"/>
                </a:ext>
              </a:extLst>
            </p:cNvPr>
            <p:cNvSpPr txBox="1"/>
            <p:nvPr/>
          </p:nvSpPr>
          <p:spPr>
            <a:xfrm>
              <a:off x="503083" y="1772050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e]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CB865458-F8FA-4986-B8DB-EC3DAF9F04E9}"/>
                </a:ext>
              </a:extLst>
            </p:cNvPr>
            <p:cNvSpPr txBox="1"/>
            <p:nvPr/>
          </p:nvSpPr>
          <p:spPr>
            <a:xfrm>
              <a:off x="503083" y="1161691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d]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06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C461802B-D9FD-4DA5-90F0-4F1BF4A3B626}"/>
              </a:ext>
            </a:extLst>
          </p:cNvPr>
          <p:cNvSpPr txBox="1"/>
          <p:nvPr/>
        </p:nvSpPr>
        <p:spPr>
          <a:xfrm>
            <a:off x="1113830" y="1136533"/>
            <a:ext cx="5986954" cy="546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l-GR" sz="1400" dirty="0"/>
              <a:t>Πάλιν τοίνυν, ἦν δ᾽ ἐγώ, ὦ Χαρμίδη, μᾶλλον προσέχων τὸν νοῦν καὶ εἰς σεαυτὸν</a:t>
            </a:r>
            <a:r>
              <a:rPr lang="de-DE" sz="1400" dirty="0"/>
              <a:t> </a:t>
            </a:r>
            <a:r>
              <a:rPr lang="el-GR" sz="1400" dirty="0"/>
              <a:t>ἐμβλέψας, ἐννοήσας ὁποῖόν τινά σε ποιεῖ ἡ σωφροσύνη παροῦσα καὶ ποία τις οὖσα τοιοῦτον ἀπεργάζοιτο ἄν, πάντα ταῦτα συλλογισάμενος εἰπὲ εὖ καὶ </a:t>
            </a:r>
            <a:r>
              <a:rPr lang="el-GR" sz="1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sz="1400" dirty="0"/>
              <a:t>ἀνδρείως τί σοι φαίνεται εἶναι; </a:t>
            </a:r>
            <a:r>
              <a:rPr lang="de-DE" sz="1400" dirty="0"/>
              <a:t>		                                            </a:t>
            </a:r>
          </a:p>
          <a:p>
            <a:pPr>
              <a:spcAft>
                <a:spcPts val="800"/>
              </a:spcAft>
            </a:pPr>
            <a:r>
              <a:rPr lang="el-GR" sz="1400" dirty="0"/>
              <a:t>Καὶ ὃς ἐπισχὼν καὶ πάνυ ἀνδρικῶς πρὸς ἑαυτὸν διασκεψάμενος, </a:t>
            </a:r>
            <a:r>
              <a:rPr lang="el-GR" sz="1400" i="1" u="sng" dirty="0"/>
              <a:t>δοκεῖ τοίνυν μοι</a:t>
            </a:r>
            <a:r>
              <a:rPr lang="el-GR" sz="1400" dirty="0"/>
              <a:t>, ἔφη, </a:t>
            </a:r>
            <a:r>
              <a:rPr lang="el-GR" sz="1400" i="1" u="sng" dirty="0"/>
              <a:t>αἰσχύνεσθαι ποιεῖν ἡ σωφροσύνη καὶ αἰσχυντηλὸν τὸν ἄνθρωπον, </a:t>
            </a:r>
            <a:r>
              <a:rPr lang="de-DE" sz="1400" i="1" u="sng" dirty="0"/>
              <a:t>  </a:t>
            </a:r>
            <a:r>
              <a:rPr lang="el-GR" sz="1400" i="1" u="sng" dirty="0"/>
              <a:t>καὶ εἶναι ὅπερ αἰδὼς ἡ σωφροσύνη</a:t>
            </a:r>
            <a:r>
              <a:rPr lang="el-GR" sz="1400" dirty="0"/>
              <a:t>. </a:t>
            </a:r>
          </a:p>
          <a:p>
            <a:pPr>
              <a:spcAft>
                <a:spcPts val="800"/>
              </a:spcAft>
            </a:pPr>
            <a:r>
              <a:rPr lang="el-GR" sz="1400" dirty="0"/>
              <a:t>Εἶεν, ἦν δ᾽ ἐγώ, οὐ καλὸν ἄρτι ὡμολόγεις τὴν σωφροσύνην εἶναι; </a:t>
            </a:r>
            <a:r>
              <a:rPr lang="de-DE" sz="1400" dirty="0"/>
              <a:t>                                             </a:t>
            </a:r>
            <a:r>
              <a:rPr lang="el-GR" sz="1400" i="1" u="sng" dirty="0"/>
              <a:t>Πάνυ γ</a:t>
            </a:r>
            <a:r>
              <a:rPr lang="el-GR" sz="1400" dirty="0"/>
              <a:t>᾽, ἔφη. </a:t>
            </a:r>
            <a:r>
              <a:rPr lang="de-DE" sz="1400" dirty="0"/>
              <a:t>                                                                                                                                                                    </a:t>
            </a:r>
            <a:r>
              <a:rPr lang="el-GR" sz="1400" dirty="0"/>
              <a:t>Οὐκοῦν καὶ ἀγαθοὶ ἄνδρες οἱ σώφρονες; </a:t>
            </a:r>
            <a:r>
              <a:rPr lang="de-DE" sz="1400" dirty="0"/>
              <a:t>                                                                                                                         </a:t>
            </a:r>
            <a:r>
              <a:rPr lang="el-GR" sz="1400" i="1" u="sng" dirty="0"/>
              <a:t>Ναί</a:t>
            </a:r>
            <a:r>
              <a:rPr lang="el-GR" sz="1400" dirty="0"/>
              <a:t>. </a:t>
            </a:r>
            <a:r>
              <a:rPr lang="de-DE" sz="1400" dirty="0"/>
              <a:t>                                                                                                                                                                                          </a:t>
            </a:r>
            <a:r>
              <a:rPr lang="el-GR" sz="1400" dirty="0"/>
              <a:t>Ἆρ᾽ οὖν ἂν εἴη ἀγαθὸν ὃ μὴ ἀγαθοὺς ἀπεργάζεται; </a:t>
            </a:r>
            <a:r>
              <a:rPr lang="de-DE" sz="1400" dirty="0"/>
              <a:t>                                                                                                </a:t>
            </a:r>
            <a:r>
              <a:rPr lang="el-GR" sz="1400" i="1" u="sng" dirty="0"/>
              <a:t>Οὐ δῆτα</a:t>
            </a:r>
            <a:r>
              <a:rPr lang="el-GR" sz="1400" dirty="0"/>
              <a:t>.</a:t>
            </a:r>
            <a:r>
              <a:rPr lang="de-DE" sz="1400" dirty="0"/>
              <a:t>                                                                                                                                                                              </a:t>
            </a:r>
            <a:r>
              <a:rPr lang="el-GR" sz="1400" dirty="0"/>
              <a:t>Οὐ μόνον οὖν ἄρα καλόν, ἀλλὰ καὶ ἀγαθόν ἐστιν. </a:t>
            </a:r>
            <a:r>
              <a:rPr lang="de-DE" sz="1400" dirty="0"/>
              <a:t>                                                                                                      </a:t>
            </a:r>
            <a:r>
              <a:rPr lang="el-GR" sz="1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sz="1400" i="1" u="sng" dirty="0"/>
              <a:t>Ἔμοιγε δοκεῖ</a:t>
            </a:r>
            <a:r>
              <a:rPr lang="el-GR" sz="1400" dirty="0"/>
              <a:t>. </a:t>
            </a:r>
            <a:r>
              <a:rPr lang="de-DE" sz="1400" dirty="0"/>
              <a:t>                                                                                                                                                      </a:t>
            </a:r>
            <a:r>
              <a:rPr lang="el-GR" sz="1400" dirty="0"/>
              <a:t>Τί οὖν; ἦν δ᾽ ἐγώ: Ὁμήρῳ οὐ πιστεύεις καλῶς λέγειν, λέγοντι ὅτι </a:t>
            </a:r>
            <a:r>
              <a:rPr lang="de-DE" sz="1400" dirty="0"/>
              <a:t>                                   	</a:t>
            </a:r>
            <a:r>
              <a:rPr lang="el-GR" sz="1400" i="1" dirty="0"/>
              <a:t>“αἰδὼς δ᾽ οὐκ ἀγαθὴ κεχρημένῳ ἀνδρὶ παρεῖναι;“</a:t>
            </a:r>
            <a:r>
              <a:rPr lang="de-DE" sz="1400" i="1" dirty="0"/>
              <a:t>                                                   </a:t>
            </a:r>
            <a:r>
              <a:rPr lang="el-GR" sz="1400" i="1" u="sng" dirty="0"/>
              <a:t>Ἔγωγ</a:t>
            </a:r>
            <a:r>
              <a:rPr lang="el-GR" sz="1400" dirty="0"/>
              <a:t>᾽, ἔφη.</a:t>
            </a:r>
            <a:r>
              <a:rPr lang="de-DE" sz="1400" dirty="0"/>
              <a:t>				 	                                                </a:t>
            </a:r>
            <a:r>
              <a:rPr lang="el-GR" sz="1400" dirty="0"/>
              <a:t>Ἔστιν ἄρα, ὡς ἔοικεν, αἰδὼς οὐκ ἀγαθὸν καὶ ἀγαθόν. </a:t>
            </a:r>
            <a:r>
              <a:rPr lang="de-DE" sz="1400" dirty="0"/>
              <a:t>                                             </a:t>
            </a:r>
            <a:r>
              <a:rPr lang="el-GR" sz="1400" i="1" u="sng" dirty="0"/>
              <a:t>Φαίνεται</a:t>
            </a:r>
            <a:r>
              <a:rPr lang="el-GR" sz="1400" dirty="0"/>
              <a:t>. </a:t>
            </a:r>
            <a:r>
              <a:rPr lang="de-DE" sz="1400" dirty="0"/>
              <a:t>         				                                        </a:t>
            </a:r>
            <a:r>
              <a:rPr lang="el-GR" sz="1400" dirty="0"/>
              <a:t>Σωφροσύνη δέ γε ἀγαθόν, εἴπερ ἀγαθοὺς ποιεῖ οἷς ἂν παρῇ, κακοὺς δὲ μή.</a:t>
            </a:r>
            <a:r>
              <a:rPr lang="de-DE" sz="1400" dirty="0"/>
              <a:t>	                        </a:t>
            </a:r>
            <a:r>
              <a:rPr lang="el-GR" sz="1400" i="1" u="sng" dirty="0"/>
              <a:t>Ἀλλὰ μὴν οὕτω γε δοκεῖ μοι ἔχειν, ὡς σὺ λέγεις</a:t>
            </a:r>
            <a:r>
              <a:rPr lang="el-GR" sz="1400" dirty="0"/>
              <a:t>. </a:t>
            </a:r>
            <a:r>
              <a:rPr lang="de-DE" sz="1400" dirty="0"/>
              <a:t> 			                           </a:t>
            </a:r>
            <a:r>
              <a:rPr lang="el-GR" sz="1400" dirty="0"/>
              <a:t>Οὐκ ἄρα σωφροσύνη ἂν εἴη αἰδώς, εἴπερ τὸ μὲν ἀγαθὸν </a:t>
            </a:r>
            <a:r>
              <a:rPr lang="de-DE" sz="1400" dirty="0"/>
              <a:t>	                                  </a:t>
            </a:r>
            <a:r>
              <a:rPr lang="el-GR" sz="1400" dirty="0"/>
              <a:t>τυγχάνει ὄν, αἰδὼς δὲ μὴ οὐδὲν μᾶλλον ἀγαθὸν ἢ καὶ κακόν. </a:t>
            </a:r>
            <a:endParaRPr lang="el-GR" sz="1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4BD20E92-EC75-4A47-AC50-E2A42F4695C0}"/>
              </a:ext>
            </a:extLst>
          </p:cNvPr>
          <p:cNvCxnSpPr>
            <a:cxnSpLocks/>
          </p:cNvCxnSpPr>
          <p:nvPr/>
        </p:nvCxnSpPr>
        <p:spPr>
          <a:xfrm>
            <a:off x="503083" y="1195090"/>
            <a:ext cx="0" cy="535105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479F29E-0DE9-41BD-A600-34EA03CF19BC}"/>
              </a:ext>
            </a:extLst>
          </p:cNvPr>
          <p:cNvGrpSpPr/>
          <p:nvPr/>
        </p:nvGrpSpPr>
        <p:grpSpPr>
          <a:xfrm>
            <a:off x="503083" y="1161691"/>
            <a:ext cx="706592" cy="5387476"/>
            <a:chOff x="503083" y="1161691"/>
            <a:chExt cx="706592" cy="5387476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A2B636AF-D66B-4900-9136-7902EE0F0819}"/>
                </a:ext>
              </a:extLst>
            </p:cNvPr>
            <p:cNvSpPr txBox="1"/>
            <p:nvPr/>
          </p:nvSpPr>
          <p:spPr>
            <a:xfrm>
              <a:off x="503083" y="6241390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b]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AF5E2EA-2633-43FF-9275-0C5294594600}"/>
                </a:ext>
              </a:extLst>
            </p:cNvPr>
            <p:cNvSpPr txBox="1"/>
            <p:nvPr/>
          </p:nvSpPr>
          <p:spPr>
            <a:xfrm>
              <a:off x="503083" y="4308447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a]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F8EAFC9C-A314-44A1-A5DF-29D8F85FF747}"/>
                </a:ext>
              </a:extLst>
            </p:cNvPr>
            <p:cNvSpPr txBox="1"/>
            <p:nvPr/>
          </p:nvSpPr>
          <p:spPr>
            <a:xfrm>
              <a:off x="503083" y="1772050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e]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BBB43204-B863-46F4-8472-14BF64742747}"/>
                </a:ext>
              </a:extLst>
            </p:cNvPr>
            <p:cNvSpPr txBox="1"/>
            <p:nvPr/>
          </p:nvSpPr>
          <p:spPr>
            <a:xfrm>
              <a:off x="503083" y="1161691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d]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8CC0ACB-773F-488D-9620-854765C4946F}"/>
              </a:ext>
            </a:extLst>
          </p:cNvPr>
          <p:cNvGrpSpPr/>
          <p:nvPr/>
        </p:nvGrpSpPr>
        <p:grpSpPr>
          <a:xfrm>
            <a:off x="6936822" y="1161691"/>
            <a:ext cx="4614130" cy="1690188"/>
            <a:chOff x="7100784" y="1157370"/>
            <a:chExt cx="4614130" cy="1690188"/>
          </a:xfrm>
        </p:grpSpPr>
        <p:sp>
          <p:nvSpPr>
            <p:cNvPr id="10" name="Geschweifte Klammer links 9">
              <a:extLst>
                <a:ext uri="{FF2B5EF4-FFF2-40B4-BE49-F238E27FC236}">
                  <a16:creationId xmlns:a16="http://schemas.microsoft.com/office/drawing/2014/main" id="{0D25921C-09A8-4196-B8BD-2121C6747A9A}"/>
                </a:ext>
              </a:extLst>
            </p:cNvPr>
            <p:cNvSpPr/>
            <p:nvPr/>
          </p:nvSpPr>
          <p:spPr>
            <a:xfrm rot="10800000">
              <a:off x="7100784" y="1157370"/>
              <a:ext cx="549756" cy="1690188"/>
            </a:xfrm>
            <a:prstGeom prst="leftBrace">
              <a:avLst>
                <a:gd name="adj1" fmla="val 36904"/>
                <a:gd name="adj2" fmla="val 50364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FDDF5C90-ADDE-4F85-9BD4-E21E24DB3945}"/>
                </a:ext>
              </a:extLst>
            </p:cNvPr>
            <p:cNvSpPr txBox="1"/>
            <p:nvPr/>
          </p:nvSpPr>
          <p:spPr>
            <a:xfrm>
              <a:off x="7870571" y="1356133"/>
              <a:ext cx="3844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/>
                <a:t>Einleitung</a:t>
              </a:r>
              <a:r>
                <a:rPr lang="de-DE" i="1" dirty="0"/>
                <a:t>: </a:t>
              </a:r>
              <a:r>
                <a:rPr lang="de-DE" dirty="0"/>
                <a:t>Aufforderung an </a:t>
              </a:r>
              <a:r>
                <a:rPr lang="de-DE" dirty="0" err="1"/>
                <a:t>Charmides</a:t>
              </a:r>
              <a:r>
                <a:rPr lang="de-DE" dirty="0"/>
                <a:t> zur Definition von „Besonnenheit“</a:t>
              </a:r>
              <a:endParaRPr lang="de-DE" i="1" dirty="0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29EF6A5-96B0-4084-8493-4CA7023304C0}"/>
              </a:ext>
            </a:extLst>
          </p:cNvPr>
          <p:cNvGrpSpPr/>
          <p:nvPr/>
        </p:nvGrpSpPr>
        <p:grpSpPr>
          <a:xfrm>
            <a:off x="6936823" y="2851879"/>
            <a:ext cx="4866459" cy="3777976"/>
            <a:chOff x="7133382" y="2854201"/>
            <a:chExt cx="4866459" cy="3777976"/>
          </a:xfrm>
        </p:grpSpPr>
        <p:sp>
          <p:nvSpPr>
            <p:cNvPr id="21" name="Geschweifte Klammer links 20">
              <a:extLst>
                <a:ext uri="{FF2B5EF4-FFF2-40B4-BE49-F238E27FC236}">
                  <a16:creationId xmlns:a16="http://schemas.microsoft.com/office/drawing/2014/main" id="{14740462-95A5-41E4-8D19-61B472A8E0CB}"/>
                </a:ext>
              </a:extLst>
            </p:cNvPr>
            <p:cNvSpPr/>
            <p:nvPr/>
          </p:nvSpPr>
          <p:spPr>
            <a:xfrm rot="10800000">
              <a:off x="7133382" y="2854201"/>
              <a:ext cx="549756" cy="3777976"/>
            </a:xfrm>
            <a:prstGeom prst="leftBrace">
              <a:avLst>
                <a:gd name="adj1" fmla="val 36904"/>
                <a:gd name="adj2" fmla="val 50364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E7DFBB6-04BD-4B3C-8BBE-0B0794F7EC3A}"/>
                </a:ext>
              </a:extLst>
            </p:cNvPr>
            <p:cNvSpPr txBox="1"/>
            <p:nvPr/>
          </p:nvSpPr>
          <p:spPr>
            <a:xfrm>
              <a:off x="7881484" y="4123781"/>
              <a:ext cx="4118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Dialog</a:t>
              </a:r>
              <a:r>
                <a:rPr lang="de-DE" b="1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</a:t>
              </a:r>
              <a:r>
                <a:rPr lang="de-DE" i="1" dirty="0"/>
                <a:t> </a:t>
              </a:r>
              <a:r>
                <a:rPr lang="de-DE" dirty="0"/>
                <a:t>Prüfung der These durch Fragen </a:t>
              </a:r>
              <a:endParaRPr lang="de-DE" i="1" dirty="0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BBA5E682-DC76-4972-B5D4-08DBC9529D57}"/>
              </a:ext>
            </a:extLst>
          </p:cNvPr>
          <p:cNvSpPr txBox="1"/>
          <p:nvPr/>
        </p:nvSpPr>
        <p:spPr>
          <a:xfrm>
            <a:off x="3431118" y="415258"/>
            <a:ext cx="532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latin typeface="+mj-lt"/>
              </a:rPr>
              <a:t>Charmides</a:t>
            </a:r>
            <a:r>
              <a:rPr lang="de-DE" sz="3200" b="1" dirty="0">
                <a:latin typeface="+mj-lt"/>
              </a:rPr>
              <a:t> 160 d-161 b – Inhalt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103A65C-4561-4F40-A343-E1CABFE50676}"/>
              </a:ext>
            </a:extLst>
          </p:cNvPr>
          <p:cNvGrpSpPr/>
          <p:nvPr/>
        </p:nvGrpSpPr>
        <p:grpSpPr>
          <a:xfrm>
            <a:off x="1205188" y="2079827"/>
            <a:ext cx="10345764" cy="714555"/>
            <a:chOff x="1205190" y="2079827"/>
            <a:chExt cx="10345764" cy="714555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5293A3F7-47ED-44FB-A354-7FF00EBDDDC3}"/>
                </a:ext>
              </a:extLst>
            </p:cNvPr>
            <p:cNvSpPr txBox="1"/>
            <p:nvPr/>
          </p:nvSpPr>
          <p:spPr>
            <a:xfrm>
              <a:off x="7706610" y="2079827"/>
              <a:ext cx="384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These: Besonnenheit = Zurückhaltung</a:t>
              </a:r>
            </a:p>
          </p:txBody>
        </p: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1EB078C8-B376-4AF6-A41A-E072F0962DE6}"/>
                </a:ext>
              </a:extLst>
            </p:cNvPr>
            <p:cNvCxnSpPr>
              <a:cxnSpLocks/>
            </p:cNvCxnSpPr>
            <p:nvPr/>
          </p:nvCxnSpPr>
          <p:spPr>
            <a:xfrm>
              <a:off x="1205190" y="2794382"/>
              <a:ext cx="2562503" cy="0"/>
            </a:xfrm>
            <a:prstGeom prst="line">
              <a:avLst/>
            </a:prstGeom>
            <a:ln w="6350">
              <a:solidFill>
                <a:srgbClr val="002060"/>
              </a:solidFill>
              <a:prstDash val="solid"/>
            </a:ln>
            <a:effectLst>
              <a:glow rad="38100">
                <a:schemeClr val="accent1">
                  <a:lumMod val="75000"/>
                  <a:alpha val="3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69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C461802B-D9FD-4DA5-90F0-4F1BF4A3B626}"/>
              </a:ext>
            </a:extLst>
          </p:cNvPr>
          <p:cNvSpPr txBox="1"/>
          <p:nvPr/>
        </p:nvSpPr>
        <p:spPr>
          <a:xfrm>
            <a:off x="1113830" y="1136533"/>
            <a:ext cx="5986954" cy="546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l-GR" sz="1400" dirty="0"/>
              <a:t>Πάλιν τοίνυν, ἦν δ᾽ ἐγώ, ὦ Χαρμίδη, μᾶλλον προσέχων τὸν νοῦν καὶ εἰς σεαυτὸν</a:t>
            </a:r>
            <a:r>
              <a:rPr lang="de-DE" sz="1400" dirty="0"/>
              <a:t> </a:t>
            </a:r>
            <a:r>
              <a:rPr lang="el-GR" sz="1400" dirty="0"/>
              <a:t>ἐμβλέψας, ἐννοήσας ὁποῖόν τινά σε ποιεῖ ἡ σωφροσύνη παροῦσα καὶ ποία τις οὖσα τοιοῦτον ἀπεργάζοιτο ἄν, πάντα ταῦτα συλλογισάμενος εἰπὲ εὖ καὶ </a:t>
            </a:r>
            <a:r>
              <a:rPr lang="el-GR" sz="1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sz="1400" dirty="0"/>
              <a:t>ἀνδρείως τί σοι φαίνεται εἶναι; </a:t>
            </a:r>
            <a:r>
              <a:rPr lang="de-DE" sz="1400" dirty="0"/>
              <a:t>		                                            </a:t>
            </a:r>
          </a:p>
          <a:p>
            <a:pPr>
              <a:spcAft>
                <a:spcPts val="800"/>
              </a:spcAft>
            </a:pPr>
            <a:r>
              <a:rPr lang="el-GR" sz="1400" dirty="0"/>
              <a:t>Καὶ ὃς ἐπισχὼν καὶ πάνυ ἀνδρικῶς πρὸς ἑαυτὸν διασκεψάμενος, </a:t>
            </a:r>
            <a:r>
              <a:rPr lang="el-GR" sz="1400" i="1" u="sng" dirty="0"/>
              <a:t>δοκεῖ τοίνυν μοι</a:t>
            </a:r>
            <a:r>
              <a:rPr lang="el-GR" sz="1400" dirty="0"/>
              <a:t>, ἔφη, </a:t>
            </a:r>
            <a:r>
              <a:rPr lang="el-GR" sz="1400" i="1" u="sng" dirty="0"/>
              <a:t>αἰσχύνεσθαι ποιεῖν ἡ σωφροσύνη καὶ αἰσχυντηλὸν τὸν ἄνθρωπον, </a:t>
            </a:r>
            <a:r>
              <a:rPr lang="de-DE" sz="1400" i="1" u="sng" dirty="0"/>
              <a:t>  </a:t>
            </a:r>
            <a:r>
              <a:rPr lang="el-GR" sz="1400" i="1" u="sng" dirty="0"/>
              <a:t>καὶ εἶναι ὅπερ αἰδὼς ἡ σωφροσύνη</a:t>
            </a:r>
            <a:r>
              <a:rPr lang="el-GR" sz="1400" dirty="0"/>
              <a:t>. </a:t>
            </a:r>
          </a:p>
          <a:p>
            <a:pPr>
              <a:spcAft>
                <a:spcPts val="800"/>
              </a:spcAft>
            </a:pPr>
            <a:r>
              <a:rPr lang="el-GR" sz="1400" dirty="0"/>
              <a:t>Εἶεν, ἦν δ᾽ ἐγώ, οὐ καλὸν ἄρτι ὡμολόγεις τὴν σωφροσύνην εἶναι</a:t>
            </a:r>
            <a:r>
              <a:rPr lang="el-GR" sz="1400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400" dirty="0"/>
              <a:t>                                            </a:t>
            </a:r>
            <a:r>
              <a:rPr lang="el-GR" sz="1400" i="1" u="sng" dirty="0"/>
              <a:t>Πάνυ γ᾽</a:t>
            </a:r>
            <a:r>
              <a:rPr lang="el-GR" sz="1400" dirty="0"/>
              <a:t>, ἔφη. </a:t>
            </a:r>
            <a:r>
              <a:rPr lang="de-DE" sz="1400" dirty="0"/>
              <a:t>                                                                                                                                                                    </a:t>
            </a:r>
            <a:r>
              <a:rPr lang="el-GR" sz="1400" dirty="0"/>
              <a:t>Οὐκοῦν καὶ ἀγαθοὶ ἄνδρες οἱ σώφρονες</a:t>
            </a:r>
            <a:r>
              <a:rPr lang="el-GR" sz="1400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de-DE" sz="1400" dirty="0"/>
              <a:t>                                                                                                                         </a:t>
            </a:r>
            <a:r>
              <a:rPr lang="el-GR" sz="1400" i="1" u="sng" dirty="0"/>
              <a:t>Ναί</a:t>
            </a:r>
            <a:r>
              <a:rPr lang="el-GR" sz="1400" dirty="0"/>
              <a:t>. </a:t>
            </a:r>
            <a:r>
              <a:rPr lang="de-DE" sz="1400" dirty="0"/>
              <a:t>                                                                                                                                                                                          </a:t>
            </a:r>
            <a:r>
              <a:rPr lang="el-GR" sz="1400" dirty="0"/>
              <a:t>Ἆρ᾽ οὖν ἂν εἴη ἀγαθὸν ὃ μὴ ἀγαθοὺς ἀπεργάζεται</a:t>
            </a:r>
            <a:r>
              <a:rPr lang="el-GR" sz="1400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de-DE" sz="1400" dirty="0"/>
              <a:t>                                                                                              </a:t>
            </a:r>
            <a:r>
              <a:rPr lang="el-GR" sz="1400" i="1" u="sng" dirty="0"/>
              <a:t>Οὐ δῆτα</a:t>
            </a:r>
            <a:r>
              <a:rPr lang="el-GR" sz="1400" dirty="0"/>
              <a:t>.</a:t>
            </a:r>
            <a:r>
              <a:rPr lang="de-DE" sz="1400" dirty="0"/>
              <a:t>                                                                                                                                                                              </a:t>
            </a:r>
            <a:r>
              <a:rPr lang="el-GR" sz="1400" dirty="0"/>
              <a:t>Οὐ μόνον οὖν ἄρα καλόν, ἀλλὰ καὶ ἀγαθόν ἐστιν. </a:t>
            </a:r>
            <a:r>
              <a:rPr lang="de-DE" sz="1400" dirty="0"/>
              <a:t>                                                                                                      </a:t>
            </a:r>
            <a:r>
              <a:rPr lang="el-GR" sz="1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sz="1400" i="1" u="sng" dirty="0"/>
              <a:t>Ἔμοιγε δοκεῖ</a:t>
            </a:r>
            <a:r>
              <a:rPr lang="el-GR" sz="1400" dirty="0"/>
              <a:t>. </a:t>
            </a:r>
            <a:r>
              <a:rPr lang="de-DE" sz="1400" dirty="0"/>
              <a:t>                                                                                                                                                      </a:t>
            </a:r>
            <a:r>
              <a:rPr lang="el-GR" sz="1400" dirty="0"/>
              <a:t>Τί οὖν</a:t>
            </a:r>
            <a:r>
              <a:rPr lang="el-GR" sz="1400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el-GR" sz="1400" dirty="0"/>
              <a:t>ἦν δ᾽ ἐγώ: Ὁμήρῳ οὐ πιστεύεις καλῶς λέγειν, λέγοντι ὅτι </a:t>
            </a:r>
            <a:r>
              <a:rPr lang="de-DE" sz="1400" dirty="0"/>
              <a:t>                                   	</a:t>
            </a:r>
            <a:r>
              <a:rPr lang="el-GR" sz="1400" i="1" dirty="0"/>
              <a:t>“αἰδὼς δ᾽ οὐκ ἀγαθὴ κεχρημένῳ ἀνδρὶ παρεῖναι</a:t>
            </a:r>
            <a:r>
              <a:rPr lang="el-GR" sz="1400" b="1" i="1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r>
              <a:rPr lang="el-GR" sz="1400" i="1" dirty="0"/>
              <a:t>“</a:t>
            </a:r>
            <a:r>
              <a:rPr lang="de-DE" sz="1400" i="1" dirty="0"/>
              <a:t>                                                   </a:t>
            </a:r>
            <a:r>
              <a:rPr lang="el-GR" sz="1400" i="1" u="sng" dirty="0"/>
              <a:t>Ἔγωγ</a:t>
            </a:r>
            <a:r>
              <a:rPr lang="el-GR" sz="1400" dirty="0"/>
              <a:t>᾽, ἔφη.</a:t>
            </a:r>
            <a:r>
              <a:rPr lang="de-DE" sz="1400" dirty="0"/>
              <a:t>				 	                                                </a:t>
            </a:r>
            <a:r>
              <a:rPr lang="el-GR" sz="1400" dirty="0"/>
              <a:t>Ἔστιν ἄρα, ὡς ἔοικεν, αἰδὼς οὐκ ἀγαθὸν καὶ ἀγαθόν. </a:t>
            </a:r>
            <a:r>
              <a:rPr lang="de-DE" sz="1400" dirty="0"/>
              <a:t>                                             </a:t>
            </a:r>
            <a:r>
              <a:rPr lang="el-GR" sz="1400" i="1" u="sng" dirty="0"/>
              <a:t>Φαίνεται</a:t>
            </a:r>
            <a:r>
              <a:rPr lang="el-GR" sz="1400" dirty="0"/>
              <a:t>. </a:t>
            </a:r>
            <a:r>
              <a:rPr lang="de-DE" sz="1400" dirty="0"/>
              <a:t>         				                                        </a:t>
            </a:r>
            <a:r>
              <a:rPr lang="el-GR" sz="1400" dirty="0"/>
              <a:t>Σωφροσύνη δέ γε ἀγαθόν, εἴπερ ἀγαθοὺς ποιεῖ οἷς ἂν παρῇ, κακοὺς δὲ μή.</a:t>
            </a:r>
            <a:r>
              <a:rPr lang="de-DE" sz="1400" dirty="0"/>
              <a:t>	                        </a:t>
            </a:r>
            <a:r>
              <a:rPr lang="el-GR" sz="1400" i="1" u="sng" dirty="0"/>
              <a:t>Ἀλλὰ μὴν οὕτω γε δοκεῖ μοι ἔχειν, ὡς σὺ λέγεις</a:t>
            </a:r>
            <a:r>
              <a:rPr lang="el-GR" sz="1400" dirty="0"/>
              <a:t>. </a:t>
            </a:r>
            <a:r>
              <a:rPr lang="de-DE" sz="1400" dirty="0"/>
              <a:t> 			                           </a:t>
            </a:r>
            <a:r>
              <a:rPr lang="el-GR" sz="1400" dirty="0"/>
              <a:t>Οὐκ ἄρα σωφροσύνη ἂν εἴη αἰδώς, εἴπερ τὸ μὲν ἀγαθὸν </a:t>
            </a:r>
            <a:r>
              <a:rPr lang="de-DE" sz="1400" dirty="0"/>
              <a:t>	                                  </a:t>
            </a:r>
            <a:r>
              <a:rPr lang="el-GR" sz="1400" dirty="0"/>
              <a:t>τυγχάνει ὄν, αἰδὼς δὲ μὴ οὐδὲν μᾶλλον ἀγαθὸν ἢ καὶ κακόν. </a:t>
            </a:r>
            <a:endParaRPr lang="el-GR" sz="1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99B18B0-B3D5-4B10-B30D-2A65C0A80DD9}"/>
              </a:ext>
            </a:extLst>
          </p:cNvPr>
          <p:cNvGrpSpPr/>
          <p:nvPr/>
        </p:nvGrpSpPr>
        <p:grpSpPr>
          <a:xfrm>
            <a:off x="503083" y="1161691"/>
            <a:ext cx="706592" cy="5387476"/>
            <a:chOff x="503083" y="1161691"/>
            <a:chExt cx="706592" cy="5387476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AA3063F8-43E3-43A7-A3C4-6E62C4DB1819}"/>
                </a:ext>
              </a:extLst>
            </p:cNvPr>
            <p:cNvSpPr txBox="1"/>
            <p:nvPr/>
          </p:nvSpPr>
          <p:spPr>
            <a:xfrm>
              <a:off x="503083" y="6241390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b]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98052E1-80E1-4460-BBBA-F3E77E7595CC}"/>
                </a:ext>
              </a:extLst>
            </p:cNvPr>
            <p:cNvSpPr txBox="1"/>
            <p:nvPr/>
          </p:nvSpPr>
          <p:spPr>
            <a:xfrm>
              <a:off x="503083" y="4308447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a]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AAD172DE-62AD-46B8-BBC7-65F59BDF76DD}"/>
                </a:ext>
              </a:extLst>
            </p:cNvPr>
            <p:cNvSpPr txBox="1"/>
            <p:nvPr/>
          </p:nvSpPr>
          <p:spPr>
            <a:xfrm>
              <a:off x="503083" y="1772050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e]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C05ADE0B-4EA3-498C-8E39-455997595470}"/>
                </a:ext>
              </a:extLst>
            </p:cNvPr>
            <p:cNvSpPr txBox="1"/>
            <p:nvPr/>
          </p:nvSpPr>
          <p:spPr>
            <a:xfrm>
              <a:off x="503083" y="1161691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d]</a:t>
              </a:r>
            </a:p>
          </p:txBody>
        </p:sp>
      </p:grp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16FFC219-841D-4EA7-8BB1-683AFC23FB1E}"/>
              </a:ext>
            </a:extLst>
          </p:cNvPr>
          <p:cNvCxnSpPr>
            <a:cxnSpLocks/>
          </p:cNvCxnSpPr>
          <p:nvPr/>
        </p:nvCxnSpPr>
        <p:spPr>
          <a:xfrm>
            <a:off x="503083" y="1195090"/>
            <a:ext cx="0" cy="535105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feil: nach links 21">
            <a:extLst>
              <a:ext uri="{FF2B5EF4-FFF2-40B4-BE49-F238E27FC236}">
                <a16:creationId xmlns:a16="http://schemas.microsoft.com/office/drawing/2014/main" id="{40B6AAB2-5354-4FBB-96B1-29C50F968B48}"/>
              </a:ext>
            </a:extLst>
          </p:cNvPr>
          <p:cNvSpPr/>
          <p:nvPr/>
        </p:nvSpPr>
        <p:spPr>
          <a:xfrm>
            <a:off x="4264492" y="3371692"/>
            <a:ext cx="204007" cy="11461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links 22">
            <a:extLst>
              <a:ext uri="{FF2B5EF4-FFF2-40B4-BE49-F238E27FC236}">
                <a16:creationId xmlns:a16="http://schemas.microsoft.com/office/drawing/2014/main" id="{2971EE1B-F7AA-44BA-A9FD-8F9F443A87D6}"/>
              </a:ext>
            </a:extLst>
          </p:cNvPr>
          <p:cNvSpPr/>
          <p:nvPr/>
        </p:nvSpPr>
        <p:spPr>
          <a:xfrm>
            <a:off x="4959374" y="3813307"/>
            <a:ext cx="204007" cy="11461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: nach links 23">
            <a:extLst>
              <a:ext uri="{FF2B5EF4-FFF2-40B4-BE49-F238E27FC236}">
                <a16:creationId xmlns:a16="http://schemas.microsoft.com/office/drawing/2014/main" id="{52623156-0159-4EEE-B266-2F97108C5587}"/>
              </a:ext>
            </a:extLst>
          </p:cNvPr>
          <p:cNvSpPr/>
          <p:nvPr/>
        </p:nvSpPr>
        <p:spPr>
          <a:xfrm>
            <a:off x="5767088" y="4866181"/>
            <a:ext cx="204007" cy="11461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links 24">
            <a:extLst>
              <a:ext uri="{FF2B5EF4-FFF2-40B4-BE49-F238E27FC236}">
                <a16:creationId xmlns:a16="http://schemas.microsoft.com/office/drawing/2014/main" id="{E37A3729-6A6C-4D9C-B713-FC878207E08A}"/>
              </a:ext>
            </a:extLst>
          </p:cNvPr>
          <p:cNvSpPr/>
          <p:nvPr/>
        </p:nvSpPr>
        <p:spPr>
          <a:xfrm>
            <a:off x="5964389" y="2944049"/>
            <a:ext cx="204007" cy="11461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: nach links 25">
            <a:extLst>
              <a:ext uri="{FF2B5EF4-FFF2-40B4-BE49-F238E27FC236}">
                <a16:creationId xmlns:a16="http://schemas.microsoft.com/office/drawing/2014/main" id="{4CD2ED6D-2248-489C-B921-6FABFD53151E}"/>
              </a:ext>
            </a:extLst>
          </p:cNvPr>
          <p:cNvSpPr/>
          <p:nvPr/>
        </p:nvSpPr>
        <p:spPr>
          <a:xfrm rot="1980000">
            <a:off x="1687677" y="4808873"/>
            <a:ext cx="204007" cy="11461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0E03D6F-BAEC-4EFF-B63C-23BD94A24384}"/>
              </a:ext>
            </a:extLst>
          </p:cNvPr>
          <p:cNvSpPr txBox="1"/>
          <p:nvPr/>
        </p:nvSpPr>
        <p:spPr>
          <a:xfrm>
            <a:off x="7706609" y="2079827"/>
            <a:ext cx="384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These: Besonnenheit = Zurückhaltung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620B51E6-436F-451C-BB0A-F522304B6DE6}"/>
              </a:ext>
            </a:extLst>
          </p:cNvPr>
          <p:cNvCxnSpPr>
            <a:cxnSpLocks/>
          </p:cNvCxnSpPr>
          <p:nvPr/>
        </p:nvCxnSpPr>
        <p:spPr>
          <a:xfrm>
            <a:off x="1205190" y="2794382"/>
            <a:ext cx="2562503" cy="0"/>
          </a:xfrm>
          <a:prstGeom prst="line">
            <a:avLst/>
          </a:prstGeom>
          <a:ln w="6350">
            <a:solidFill>
              <a:srgbClr val="002060"/>
            </a:solidFill>
            <a:prstDash val="solid"/>
          </a:ln>
          <a:effectLst>
            <a:glow rad="38100">
              <a:schemeClr val="accent1">
                <a:lumMod val="75000"/>
                <a:alpha val="3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7D9B0D4E-7B2B-4020-A86E-CC8014C20033}"/>
              </a:ext>
            </a:extLst>
          </p:cNvPr>
          <p:cNvSpPr txBox="1"/>
          <p:nvPr/>
        </p:nvSpPr>
        <p:spPr>
          <a:xfrm>
            <a:off x="3431118" y="415258"/>
            <a:ext cx="532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latin typeface="+mj-lt"/>
              </a:rPr>
              <a:t>Charmides</a:t>
            </a:r>
            <a:r>
              <a:rPr lang="de-DE" sz="3200" b="1" dirty="0">
                <a:latin typeface="+mj-lt"/>
              </a:rPr>
              <a:t> 160 d-161 b – Inhalt 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6E44933-3298-4EA1-A754-5D5E2B383307}"/>
              </a:ext>
            </a:extLst>
          </p:cNvPr>
          <p:cNvGrpSpPr/>
          <p:nvPr/>
        </p:nvGrpSpPr>
        <p:grpSpPr>
          <a:xfrm>
            <a:off x="6936822" y="1161691"/>
            <a:ext cx="4614130" cy="1690188"/>
            <a:chOff x="7100784" y="1157370"/>
            <a:chExt cx="4614130" cy="1690188"/>
          </a:xfrm>
        </p:grpSpPr>
        <p:sp>
          <p:nvSpPr>
            <p:cNvPr id="43" name="Geschweifte Klammer links 42">
              <a:extLst>
                <a:ext uri="{FF2B5EF4-FFF2-40B4-BE49-F238E27FC236}">
                  <a16:creationId xmlns:a16="http://schemas.microsoft.com/office/drawing/2014/main" id="{21E471B9-8768-4CFC-88DD-7131349C3B98}"/>
                </a:ext>
              </a:extLst>
            </p:cNvPr>
            <p:cNvSpPr/>
            <p:nvPr/>
          </p:nvSpPr>
          <p:spPr>
            <a:xfrm rot="10800000">
              <a:off x="7100784" y="1157370"/>
              <a:ext cx="549756" cy="1690188"/>
            </a:xfrm>
            <a:prstGeom prst="leftBrace">
              <a:avLst>
                <a:gd name="adj1" fmla="val 36904"/>
                <a:gd name="adj2" fmla="val 50364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864D849-7C3E-4627-9880-B0864CC0C8A3}"/>
                </a:ext>
              </a:extLst>
            </p:cNvPr>
            <p:cNvSpPr txBox="1"/>
            <p:nvPr/>
          </p:nvSpPr>
          <p:spPr>
            <a:xfrm>
              <a:off x="7870571" y="1356133"/>
              <a:ext cx="3844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/>
                <a:t>Einleitung</a:t>
              </a:r>
              <a:r>
                <a:rPr lang="de-DE" i="1" dirty="0"/>
                <a:t>: </a:t>
              </a:r>
              <a:r>
                <a:rPr lang="de-DE" dirty="0"/>
                <a:t>Aufforderung an </a:t>
              </a:r>
              <a:r>
                <a:rPr lang="de-DE" dirty="0" err="1"/>
                <a:t>Charmides</a:t>
              </a:r>
              <a:r>
                <a:rPr lang="de-DE" dirty="0"/>
                <a:t> zur Definition von „Besonnenheit“</a:t>
              </a:r>
              <a:endParaRPr lang="de-DE" i="1" dirty="0"/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6160AB0-8F38-4DD5-8F18-F11E139950D7}"/>
              </a:ext>
            </a:extLst>
          </p:cNvPr>
          <p:cNvGrpSpPr/>
          <p:nvPr/>
        </p:nvGrpSpPr>
        <p:grpSpPr>
          <a:xfrm>
            <a:off x="6936823" y="2851879"/>
            <a:ext cx="4866459" cy="3777976"/>
            <a:chOff x="7133382" y="2854201"/>
            <a:chExt cx="4866459" cy="3777976"/>
          </a:xfrm>
        </p:grpSpPr>
        <p:sp>
          <p:nvSpPr>
            <p:cNvPr id="46" name="Geschweifte Klammer links 45">
              <a:extLst>
                <a:ext uri="{FF2B5EF4-FFF2-40B4-BE49-F238E27FC236}">
                  <a16:creationId xmlns:a16="http://schemas.microsoft.com/office/drawing/2014/main" id="{BB771FD2-37A9-48A6-9F78-9713857D5EF2}"/>
                </a:ext>
              </a:extLst>
            </p:cNvPr>
            <p:cNvSpPr/>
            <p:nvPr/>
          </p:nvSpPr>
          <p:spPr>
            <a:xfrm rot="10800000">
              <a:off x="7133382" y="2854201"/>
              <a:ext cx="549756" cy="3777976"/>
            </a:xfrm>
            <a:prstGeom prst="leftBrace">
              <a:avLst>
                <a:gd name="adj1" fmla="val 36904"/>
                <a:gd name="adj2" fmla="val 50364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89452B6-07AB-4D89-944E-FADCBB01E35C}"/>
                </a:ext>
              </a:extLst>
            </p:cNvPr>
            <p:cNvSpPr txBox="1"/>
            <p:nvPr/>
          </p:nvSpPr>
          <p:spPr>
            <a:xfrm>
              <a:off x="7881484" y="4123781"/>
              <a:ext cx="4118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Dialog</a:t>
              </a:r>
              <a:r>
                <a:rPr lang="de-DE" b="1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</a:t>
              </a:r>
              <a:r>
                <a:rPr lang="de-DE" i="1" dirty="0"/>
                <a:t> </a:t>
              </a:r>
              <a:r>
                <a:rPr lang="de-DE" dirty="0"/>
                <a:t>Prüfung der These durch Fragen </a:t>
              </a:r>
              <a:endParaRPr lang="de-DE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4175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C461802B-D9FD-4DA5-90F0-4F1BF4A3B626}"/>
              </a:ext>
            </a:extLst>
          </p:cNvPr>
          <p:cNvSpPr txBox="1"/>
          <p:nvPr/>
        </p:nvSpPr>
        <p:spPr>
          <a:xfrm>
            <a:off x="1113830" y="1136533"/>
            <a:ext cx="5986954" cy="546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l-GR" sz="1400" dirty="0"/>
              <a:t>Πάλιν τοίνυν, ἦν δ᾽ ἐγώ, ὦ Χαρμίδη, μᾶλλον προσέχων τὸν νοῦν καὶ εἰς σεαυτὸν</a:t>
            </a:r>
            <a:r>
              <a:rPr lang="de-DE" sz="1400" dirty="0"/>
              <a:t> </a:t>
            </a:r>
            <a:r>
              <a:rPr lang="el-GR" sz="1400" dirty="0"/>
              <a:t>ἐμβλέψας, ἐννοήσας ὁποῖόν τινά σε ποιεῖ ἡ σωφροσύνη παροῦσα καὶ ποία τις οὖσα τοιοῦτον ἀπεργάζοιτο ἄν, πάντα ταῦτα συλλογισάμενος εἰπὲ εὖ καὶ </a:t>
            </a:r>
            <a:r>
              <a:rPr lang="el-GR" sz="1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sz="1400" dirty="0"/>
              <a:t>ἀνδρείως τί σοι φαίνεται εἶναι; </a:t>
            </a:r>
            <a:r>
              <a:rPr lang="de-DE" sz="1400" dirty="0"/>
              <a:t>		                                            </a:t>
            </a:r>
          </a:p>
          <a:p>
            <a:pPr>
              <a:spcAft>
                <a:spcPts val="800"/>
              </a:spcAft>
            </a:pPr>
            <a:r>
              <a:rPr lang="el-GR" sz="1400" dirty="0"/>
              <a:t>Καὶ ὃς ἐπισχὼν καὶ πάνυ ἀνδρικῶς πρὸς ἑαυτὸν διασκεψάμενος, </a:t>
            </a:r>
            <a:r>
              <a:rPr lang="el-GR" sz="1400" i="1" u="sng" dirty="0"/>
              <a:t>δοκεῖ τοίνυν μοι</a:t>
            </a:r>
            <a:r>
              <a:rPr lang="el-GR" sz="1400" dirty="0"/>
              <a:t>, ἔφη, </a:t>
            </a:r>
            <a:r>
              <a:rPr lang="el-GR" sz="1400" i="1" u="sng" dirty="0"/>
              <a:t>αἰσχύνεσθαι ποιεῖν ἡ σωφροσύνη καὶ αἰσχυντηλὸν τὸν ἄνθρωπον, </a:t>
            </a:r>
            <a:r>
              <a:rPr lang="de-DE" sz="1400" i="1" u="sng" dirty="0"/>
              <a:t>  </a:t>
            </a:r>
            <a:r>
              <a:rPr lang="el-GR" sz="1400" i="1" u="sng" dirty="0"/>
              <a:t>καὶ εἶναι ὅπερ αἰδὼς ἡ σωφροσύνη</a:t>
            </a:r>
            <a:r>
              <a:rPr lang="el-GR" sz="1400" dirty="0"/>
              <a:t>. </a:t>
            </a:r>
          </a:p>
          <a:p>
            <a:pPr>
              <a:spcAft>
                <a:spcPts val="800"/>
              </a:spcAft>
            </a:pPr>
            <a:r>
              <a:rPr lang="el-GR" sz="1400" dirty="0"/>
              <a:t>Εἶεν, ἦν δ᾽ ἐγώ, οὐ καλὸν ἄρτι ὡμολόγεις τὴν σωφροσύνην εἶναι</a:t>
            </a:r>
            <a:r>
              <a:rPr lang="el-GR" sz="1400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400" dirty="0"/>
              <a:t>                                            </a:t>
            </a:r>
            <a:r>
              <a:rPr lang="el-GR" sz="1400" i="1" u="sng" dirty="0"/>
              <a:t>Πάνυ γ᾽</a:t>
            </a:r>
            <a:r>
              <a:rPr lang="el-GR" sz="1400" dirty="0"/>
              <a:t>, ἔφη. </a:t>
            </a:r>
            <a:r>
              <a:rPr lang="de-DE" sz="1400" dirty="0"/>
              <a:t>                                                                                                                                                                    </a:t>
            </a:r>
            <a:r>
              <a:rPr lang="el-GR" sz="1400" dirty="0"/>
              <a:t>Οὐκοῦν καὶ ἀγαθοὶ ἄνδρες οἱ σώφρονες</a:t>
            </a:r>
            <a:r>
              <a:rPr lang="el-GR" sz="1400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de-DE" sz="1400" dirty="0"/>
              <a:t>                                                                                                                         </a:t>
            </a:r>
            <a:r>
              <a:rPr lang="el-GR" sz="1400" b="1" i="1" u="sng" dirty="0">
                <a:solidFill>
                  <a:schemeClr val="accent2">
                    <a:lumMod val="75000"/>
                  </a:schemeClr>
                </a:solidFill>
              </a:rPr>
              <a:t>Ναί</a:t>
            </a:r>
            <a:r>
              <a:rPr lang="el-GR" sz="1400" dirty="0"/>
              <a:t>. </a:t>
            </a:r>
            <a:r>
              <a:rPr lang="de-DE" sz="1400" dirty="0"/>
              <a:t>                                                                                                                                                                                          </a:t>
            </a:r>
            <a:r>
              <a:rPr lang="el-GR" sz="1400" dirty="0"/>
              <a:t>Ἆρ᾽ οὖν ἂν εἴη ἀγαθὸν ὃ μὴ ἀγαθοὺς ἀπεργάζεται</a:t>
            </a:r>
            <a:r>
              <a:rPr lang="el-GR" sz="1400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de-DE" sz="1400" dirty="0"/>
              <a:t>                                                                                              </a:t>
            </a:r>
            <a:r>
              <a:rPr lang="el-GR" sz="1400" i="1" u="sng" dirty="0"/>
              <a:t>Οὐ δῆτα</a:t>
            </a:r>
            <a:r>
              <a:rPr lang="el-GR" sz="1400" dirty="0"/>
              <a:t>.</a:t>
            </a:r>
            <a:r>
              <a:rPr lang="de-DE" sz="1400" dirty="0"/>
              <a:t>                                                                                                                                                                              </a:t>
            </a:r>
            <a:r>
              <a:rPr lang="el-GR" sz="1400" dirty="0"/>
              <a:t>Οὐ μόνον οὖν ἄρα καλόν, ἀλλὰ καὶ ἀγαθόν ἐστιν. </a:t>
            </a:r>
            <a:r>
              <a:rPr lang="de-DE" sz="1400" dirty="0"/>
              <a:t>                                                                                                      </a:t>
            </a:r>
            <a:r>
              <a:rPr lang="el-GR" sz="1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sz="1400" i="1" u="sng" dirty="0"/>
              <a:t>Ἔμοιγε δοκεῖ</a:t>
            </a:r>
            <a:r>
              <a:rPr lang="el-GR" sz="1400" dirty="0"/>
              <a:t>. </a:t>
            </a:r>
            <a:r>
              <a:rPr lang="de-DE" sz="1400" dirty="0"/>
              <a:t>                                                                                                                                                      </a:t>
            </a:r>
            <a:r>
              <a:rPr lang="el-GR" sz="1400" dirty="0"/>
              <a:t>Τί οὖν</a:t>
            </a:r>
            <a:r>
              <a:rPr lang="el-GR" sz="1400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el-GR" sz="1400" dirty="0"/>
              <a:t>ἦν δ᾽ ἐγώ: Ὁμήρῳ οὐ πιστεύεις καλῶς λέγειν, λέγοντι ὅτι </a:t>
            </a:r>
            <a:r>
              <a:rPr lang="de-DE" sz="1400" dirty="0"/>
              <a:t>                                   	</a:t>
            </a:r>
            <a:r>
              <a:rPr lang="el-GR" sz="1400" i="1" dirty="0"/>
              <a:t>“αἰδὼς δ᾽ οὐκ ἀγαθὴ κεχρημένῳ ἀνδρὶ παρεῖναι</a:t>
            </a:r>
            <a:r>
              <a:rPr lang="el-GR" sz="1400" b="1" i="1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r>
              <a:rPr lang="el-GR" sz="1400" i="1" dirty="0"/>
              <a:t>“</a:t>
            </a:r>
            <a:r>
              <a:rPr lang="de-DE" sz="1400" i="1" dirty="0"/>
              <a:t>                                                   </a:t>
            </a:r>
            <a:r>
              <a:rPr lang="el-GR" sz="1400" i="1" u="sng" dirty="0"/>
              <a:t>Ἔγωγ</a:t>
            </a:r>
            <a:r>
              <a:rPr lang="el-GR" sz="1400" dirty="0"/>
              <a:t>᾽, ἔφη.</a:t>
            </a:r>
            <a:r>
              <a:rPr lang="de-DE" sz="1400" dirty="0"/>
              <a:t>				 	                                                </a:t>
            </a:r>
            <a:r>
              <a:rPr lang="el-GR" sz="1400" dirty="0"/>
              <a:t>Ἔστιν ἄρα, ὡς ἔοικεν, αἰδὼς οὐκ ἀγαθὸν καὶ ἀγαθόν. </a:t>
            </a:r>
            <a:r>
              <a:rPr lang="de-DE" sz="1400" dirty="0"/>
              <a:t>                                             </a:t>
            </a:r>
            <a:r>
              <a:rPr lang="el-GR" sz="1400" i="1" u="sng" dirty="0"/>
              <a:t>Φαίνεται</a:t>
            </a:r>
            <a:r>
              <a:rPr lang="el-GR" sz="1400" dirty="0"/>
              <a:t>. </a:t>
            </a:r>
            <a:r>
              <a:rPr lang="de-DE" sz="1400" dirty="0"/>
              <a:t>         				                                        </a:t>
            </a:r>
            <a:r>
              <a:rPr lang="el-GR" sz="1400" dirty="0"/>
              <a:t>Σωφροσύνη δέ γε ἀγαθόν, εἴπερ ἀγαθοὺς ποιεῖ οἷς ἂν παρῇ, κακοὺς δὲ μή.</a:t>
            </a:r>
            <a:r>
              <a:rPr lang="de-DE" sz="1400" dirty="0"/>
              <a:t>	                        </a:t>
            </a:r>
            <a:r>
              <a:rPr lang="el-GR" sz="1400" i="1" u="sng" dirty="0"/>
              <a:t>Ἀλλὰ μὴν οὕτω γε δοκεῖ μοι ἔχειν, ὡς σὺ λέγεις</a:t>
            </a:r>
            <a:r>
              <a:rPr lang="el-GR" sz="1400" dirty="0"/>
              <a:t>. </a:t>
            </a:r>
            <a:r>
              <a:rPr lang="de-DE" sz="1400" dirty="0"/>
              <a:t> 			                           </a:t>
            </a:r>
            <a:r>
              <a:rPr lang="el-GR" sz="1400" dirty="0"/>
              <a:t>Οὐκ ἄρα σωφροσύνη ἂν εἴη αἰδώς, εἴπερ τὸ μὲν ἀγαθὸν </a:t>
            </a:r>
            <a:r>
              <a:rPr lang="de-DE" sz="1400" dirty="0"/>
              <a:t>	                                  </a:t>
            </a:r>
            <a:r>
              <a:rPr lang="el-GR" sz="1400" dirty="0"/>
              <a:t>τυγχάνει ὄν, αἰδὼς δὲ μὴ οὐδὲν μᾶλλον ἀγαθὸν ἢ καὶ κακόν. </a:t>
            </a:r>
            <a:endParaRPr lang="el-GR" sz="1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99B18B0-B3D5-4B10-B30D-2A65C0A80DD9}"/>
              </a:ext>
            </a:extLst>
          </p:cNvPr>
          <p:cNvGrpSpPr/>
          <p:nvPr/>
        </p:nvGrpSpPr>
        <p:grpSpPr>
          <a:xfrm>
            <a:off x="503083" y="1161691"/>
            <a:ext cx="706592" cy="5387476"/>
            <a:chOff x="503083" y="1161691"/>
            <a:chExt cx="706592" cy="5387476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AA3063F8-43E3-43A7-A3C4-6E62C4DB1819}"/>
                </a:ext>
              </a:extLst>
            </p:cNvPr>
            <p:cNvSpPr txBox="1"/>
            <p:nvPr/>
          </p:nvSpPr>
          <p:spPr>
            <a:xfrm>
              <a:off x="503083" y="6241390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b]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98052E1-80E1-4460-BBBA-F3E77E7595CC}"/>
                </a:ext>
              </a:extLst>
            </p:cNvPr>
            <p:cNvSpPr txBox="1"/>
            <p:nvPr/>
          </p:nvSpPr>
          <p:spPr>
            <a:xfrm>
              <a:off x="503083" y="4308447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a]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AAD172DE-62AD-46B8-BBC7-65F59BDF76DD}"/>
                </a:ext>
              </a:extLst>
            </p:cNvPr>
            <p:cNvSpPr txBox="1"/>
            <p:nvPr/>
          </p:nvSpPr>
          <p:spPr>
            <a:xfrm>
              <a:off x="503083" y="1772050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e]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C05ADE0B-4EA3-498C-8E39-455997595470}"/>
                </a:ext>
              </a:extLst>
            </p:cNvPr>
            <p:cNvSpPr txBox="1"/>
            <p:nvPr/>
          </p:nvSpPr>
          <p:spPr>
            <a:xfrm>
              <a:off x="503083" y="1161691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d]</a:t>
              </a:r>
            </a:p>
          </p:txBody>
        </p:sp>
      </p:grp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16FFC219-841D-4EA7-8BB1-683AFC23FB1E}"/>
              </a:ext>
            </a:extLst>
          </p:cNvPr>
          <p:cNvCxnSpPr>
            <a:cxnSpLocks/>
          </p:cNvCxnSpPr>
          <p:nvPr/>
        </p:nvCxnSpPr>
        <p:spPr>
          <a:xfrm>
            <a:off x="503083" y="1195090"/>
            <a:ext cx="0" cy="535105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feil: nach links 21">
            <a:extLst>
              <a:ext uri="{FF2B5EF4-FFF2-40B4-BE49-F238E27FC236}">
                <a16:creationId xmlns:a16="http://schemas.microsoft.com/office/drawing/2014/main" id="{40B6AAB2-5354-4FBB-96B1-29C50F968B48}"/>
              </a:ext>
            </a:extLst>
          </p:cNvPr>
          <p:cNvSpPr/>
          <p:nvPr/>
        </p:nvSpPr>
        <p:spPr>
          <a:xfrm>
            <a:off x="4264492" y="3371692"/>
            <a:ext cx="204007" cy="11461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links 22">
            <a:extLst>
              <a:ext uri="{FF2B5EF4-FFF2-40B4-BE49-F238E27FC236}">
                <a16:creationId xmlns:a16="http://schemas.microsoft.com/office/drawing/2014/main" id="{2971EE1B-F7AA-44BA-A9FD-8F9F443A87D6}"/>
              </a:ext>
            </a:extLst>
          </p:cNvPr>
          <p:cNvSpPr/>
          <p:nvPr/>
        </p:nvSpPr>
        <p:spPr>
          <a:xfrm>
            <a:off x="4959374" y="3813307"/>
            <a:ext cx="204007" cy="11461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: nach links 23">
            <a:extLst>
              <a:ext uri="{FF2B5EF4-FFF2-40B4-BE49-F238E27FC236}">
                <a16:creationId xmlns:a16="http://schemas.microsoft.com/office/drawing/2014/main" id="{52623156-0159-4EEE-B266-2F97108C5587}"/>
              </a:ext>
            </a:extLst>
          </p:cNvPr>
          <p:cNvSpPr/>
          <p:nvPr/>
        </p:nvSpPr>
        <p:spPr>
          <a:xfrm>
            <a:off x="5767088" y="4866181"/>
            <a:ext cx="204007" cy="11461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links 24">
            <a:extLst>
              <a:ext uri="{FF2B5EF4-FFF2-40B4-BE49-F238E27FC236}">
                <a16:creationId xmlns:a16="http://schemas.microsoft.com/office/drawing/2014/main" id="{E37A3729-6A6C-4D9C-B713-FC878207E08A}"/>
              </a:ext>
            </a:extLst>
          </p:cNvPr>
          <p:cNvSpPr/>
          <p:nvPr/>
        </p:nvSpPr>
        <p:spPr>
          <a:xfrm>
            <a:off x="5964389" y="2944049"/>
            <a:ext cx="204007" cy="11461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: nach links 25">
            <a:extLst>
              <a:ext uri="{FF2B5EF4-FFF2-40B4-BE49-F238E27FC236}">
                <a16:creationId xmlns:a16="http://schemas.microsoft.com/office/drawing/2014/main" id="{4CD2ED6D-2248-489C-B921-6FABFD53151E}"/>
              </a:ext>
            </a:extLst>
          </p:cNvPr>
          <p:cNvSpPr/>
          <p:nvPr/>
        </p:nvSpPr>
        <p:spPr>
          <a:xfrm rot="1980000">
            <a:off x="1687677" y="4808873"/>
            <a:ext cx="204007" cy="11461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0E03D6F-BAEC-4EFF-B63C-23BD94A24384}"/>
              </a:ext>
            </a:extLst>
          </p:cNvPr>
          <p:cNvSpPr txBox="1"/>
          <p:nvPr/>
        </p:nvSpPr>
        <p:spPr>
          <a:xfrm>
            <a:off x="7706609" y="2079827"/>
            <a:ext cx="384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These: Besonnenheit = Zurückhaltung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620B51E6-436F-451C-BB0A-F522304B6DE6}"/>
              </a:ext>
            </a:extLst>
          </p:cNvPr>
          <p:cNvCxnSpPr>
            <a:cxnSpLocks/>
          </p:cNvCxnSpPr>
          <p:nvPr/>
        </p:nvCxnSpPr>
        <p:spPr>
          <a:xfrm>
            <a:off x="1205190" y="2794382"/>
            <a:ext cx="2562503" cy="0"/>
          </a:xfrm>
          <a:prstGeom prst="line">
            <a:avLst/>
          </a:prstGeom>
          <a:ln w="6350">
            <a:solidFill>
              <a:srgbClr val="002060"/>
            </a:solidFill>
            <a:prstDash val="solid"/>
          </a:ln>
          <a:effectLst>
            <a:glow rad="38100">
              <a:schemeClr val="accent1">
                <a:lumMod val="75000"/>
                <a:alpha val="3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7D9B0D4E-7B2B-4020-A86E-CC8014C20033}"/>
              </a:ext>
            </a:extLst>
          </p:cNvPr>
          <p:cNvSpPr txBox="1"/>
          <p:nvPr/>
        </p:nvSpPr>
        <p:spPr>
          <a:xfrm>
            <a:off x="3431118" y="415258"/>
            <a:ext cx="532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latin typeface="+mj-lt"/>
              </a:rPr>
              <a:t>Charmides</a:t>
            </a:r>
            <a:r>
              <a:rPr lang="de-DE" sz="3200" b="1" dirty="0">
                <a:latin typeface="+mj-lt"/>
              </a:rPr>
              <a:t> 160 d-161 b – Inhalt 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6E44933-3298-4EA1-A754-5D5E2B383307}"/>
              </a:ext>
            </a:extLst>
          </p:cNvPr>
          <p:cNvGrpSpPr/>
          <p:nvPr/>
        </p:nvGrpSpPr>
        <p:grpSpPr>
          <a:xfrm>
            <a:off x="6936822" y="1161691"/>
            <a:ext cx="4614130" cy="1690188"/>
            <a:chOff x="7100784" y="1157370"/>
            <a:chExt cx="4614130" cy="1690188"/>
          </a:xfrm>
        </p:grpSpPr>
        <p:sp>
          <p:nvSpPr>
            <p:cNvPr id="43" name="Geschweifte Klammer links 42">
              <a:extLst>
                <a:ext uri="{FF2B5EF4-FFF2-40B4-BE49-F238E27FC236}">
                  <a16:creationId xmlns:a16="http://schemas.microsoft.com/office/drawing/2014/main" id="{21E471B9-8768-4CFC-88DD-7131349C3B98}"/>
                </a:ext>
              </a:extLst>
            </p:cNvPr>
            <p:cNvSpPr/>
            <p:nvPr/>
          </p:nvSpPr>
          <p:spPr>
            <a:xfrm rot="10800000">
              <a:off x="7100784" y="1157370"/>
              <a:ext cx="549756" cy="1690188"/>
            </a:xfrm>
            <a:prstGeom prst="leftBrace">
              <a:avLst>
                <a:gd name="adj1" fmla="val 36904"/>
                <a:gd name="adj2" fmla="val 50364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864D849-7C3E-4627-9880-B0864CC0C8A3}"/>
                </a:ext>
              </a:extLst>
            </p:cNvPr>
            <p:cNvSpPr txBox="1"/>
            <p:nvPr/>
          </p:nvSpPr>
          <p:spPr>
            <a:xfrm>
              <a:off x="7870571" y="1356133"/>
              <a:ext cx="3844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/>
                <a:t>Einleitung</a:t>
              </a:r>
              <a:r>
                <a:rPr lang="de-DE" i="1" dirty="0"/>
                <a:t>: </a:t>
              </a:r>
              <a:r>
                <a:rPr lang="de-DE" dirty="0"/>
                <a:t>Aufforderung an </a:t>
              </a:r>
              <a:r>
                <a:rPr lang="de-DE" dirty="0" err="1"/>
                <a:t>Charmides</a:t>
              </a:r>
              <a:r>
                <a:rPr lang="de-DE" dirty="0"/>
                <a:t> zur Definition von „Besonnenheit“</a:t>
              </a:r>
              <a:endParaRPr lang="de-DE" i="1" dirty="0"/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6160AB0-8F38-4DD5-8F18-F11E139950D7}"/>
              </a:ext>
            </a:extLst>
          </p:cNvPr>
          <p:cNvGrpSpPr/>
          <p:nvPr/>
        </p:nvGrpSpPr>
        <p:grpSpPr>
          <a:xfrm>
            <a:off x="6936823" y="2851879"/>
            <a:ext cx="4866459" cy="3777976"/>
            <a:chOff x="7133382" y="2854201"/>
            <a:chExt cx="4866459" cy="3777976"/>
          </a:xfrm>
        </p:grpSpPr>
        <p:sp>
          <p:nvSpPr>
            <p:cNvPr id="46" name="Geschweifte Klammer links 45">
              <a:extLst>
                <a:ext uri="{FF2B5EF4-FFF2-40B4-BE49-F238E27FC236}">
                  <a16:creationId xmlns:a16="http://schemas.microsoft.com/office/drawing/2014/main" id="{BB771FD2-37A9-48A6-9F78-9713857D5EF2}"/>
                </a:ext>
              </a:extLst>
            </p:cNvPr>
            <p:cNvSpPr/>
            <p:nvPr/>
          </p:nvSpPr>
          <p:spPr>
            <a:xfrm rot="10800000">
              <a:off x="7133382" y="2854201"/>
              <a:ext cx="549756" cy="3777976"/>
            </a:xfrm>
            <a:prstGeom prst="leftBrace">
              <a:avLst>
                <a:gd name="adj1" fmla="val 36904"/>
                <a:gd name="adj2" fmla="val 50364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89452B6-07AB-4D89-944E-FADCBB01E35C}"/>
                </a:ext>
              </a:extLst>
            </p:cNvPr>
            <p:cNvSpPr txBox="1"/>
            <p:nvPr/>
          </p:nvSpPr>
          <p:spPr>
            <a:xfrm>
              <a:off x="7881484" y="4123781"/>
              <a:ext cx="4118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Dialog</a:t>
              </a:r>
              <a:r>
                <a:rPr lang="de-DE" b="1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</a:t>
              </a:r>
              <a:r>
                <a:rPr lang="de-DE" i="1" dirty="0"/>
                <a:t> </a:t>
              </a:r>
              <a:r>
                <a:rPr lang="de-DE" dirty="0"/>
                <a:t>Prüfung der These durch Fragen </a:t>
              </a:r>
              <a:endParaRPr lang="de-DE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63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C461802B-D9FD-4DA5-90F0-4F1BF4A3B626}"/>
              </a:ext>
            </a:extLst>
          </p:cNvPr>
          <p:cNvSpPr txBox="1"/>
          <p:nvPr/>
        </p:nvSpPr>
        <p:spPr>
          <a:xfrm>
            <a:off x="1113830" y="1136533"/>
            <a:ext cx="5986954" cy="546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l-GR" sz="1400" dirty="0"/>
              <a:t>Πάλιν τοίνυν, ἦν δ᾽ ἐγώ, ὦ Χαρμίδη, μᾶλλον προσέχων τὸν νοῦν καὶ εἰς σεαυτὸν</a:t>
            </a:r>
            <a:r>
              <a:rPr lang="de-DE" sz="1400" dirty="0"/>
              <a:t> </a:t>
            </a:r>
            <a:r>
              <a:rPr lang="el-GR" sz="1400" dirty="0"/>
              <a:t>ἐμβλέψας, ἐννοήσας ὁποῖόν τινά σε ποιεῖ ἡ σωφροσύνη παροῦσα καὶ ποία τις οὖσα τοιοῦτον ἀπεργάζοιτο ἄν, πάντα ταῦτα συλλογισάμενος εἰπὲ εὖ καὶ </a:t>
            </a:r>
            <a:r>
              <a:rPr lang="el-GR" sz="1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sz="1400" dirty="0"/>
              <a:t>ἀνδρείως τί σοι φαίνεται εἶναι; </a:t>
            </a:r>
            <a:r>
              <a:rPr lang="de-DE" sz="1400" dirty="0"/>
              <a:t>		                                            </a:t>
            </a:r>
          </a:p>
          <a:p>
            <a:pPr>
              <a:spcAft>
                <a:spcPts val="800"/>
              </a:spcAft>
            </a:pPr>
            <a:r>
              <a:rPr lang="el-GR" sz="1400" dirty="0"/>
              <a:t>Καὶ ὃς ἐπισχὼν καὶ πάνυ ἀνδρικῶς πρὸς ἑαυτὸν διασκεψάμενος, </a:t>
            </a:r>
            <a:r>
              <a:rPr lang="el-GR" sz="1400" i="1" u="sng" dirty="0"/>
              <a:t>δοκεῖ τοίνυν μοι</a:t>
            </a:r>
            <a:r>
              <a:rPr lang="el-GR" sz="1400" dirty="0"/>
              <a:t>, ἔφη, </a:t>
            </a:r>
            <a:r>
              <a:rPr lang="el-GR" sz="1400" i="1" u="sng" dirty="0"/>
              <a:t>αἰσχύνεσθαι ποιεῖν ἡ σωφροσύνη καὶ αἰσχυντηλὸν τὸν ἄνθρωπον, </a:t>
            </a:r>
            <a:r>
              <a:rPr lang="de-DE" sz="1400" i="1" u="sng" dirty="0"/>
              <a:t>  </a:t>
            </a:r>
            <a:r>
              <a:rPr lang="el-GR" sz="1400" i="1" u="sng" dirty="0"/>
              <a:t>καὶ εἶναι ὅπερ αἰδὼς ἡ σωφροσύνη</a:t>
            </a:r>
            <a:r>
              <a:rPr lang="el-GR" sz="1400" dirty="0"/>
              <a:t>. </a:t>
            </a:r>
          </a:p>
          <a:p>
            <a:pPr>
              <a:spcAft>
                <a:spcPts val="800"/>
              </a:spcAft>
            </a:pPr>
            <a:r>
              <a:rPr lang="el-GR" sz="1400" dirty="0"/>
              <a:t>Εἶεν, ἦν δ᾽ ἐγώ, οὐ καλὸν ἄρτι ὡμολόγεις τὴν σωφροσύνην εἶναι</a:t>
            </a:r>
            <a:r>
              <a:rPr lang="el-GR" sz="1400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1400" dirty="0"/>
              <a:t>                                            </a:t>
            </a:r>
            <a:r>
              <a:rPr lang="el-GR" sz="1400" b="1" i="1" u="sng" dirty="0">
                <a:solidFill>
                  <a:schemeClr val="accent2">
                    <a:lumMod val="75000"/>
                  </a:schemeClr>
                </a:solidFill>
              </a:rPr>
              <a:t>Πάνυ γ</a:t>
            </a:r>
            <a:r>
              <a:rPr lang="el-GR" sz="1400" i="1" u="sng" dirty="0"/>
              <a:t>᾽</a:t>
            </a:r>
            <a:r>
              <a:rPr lang="el-GR" sz="1400" dirty="0"/>
              <a:t>, ἔφη. </a:t>
            </a:r>
            <a:r>
              <a:rPr lang="de-DE" sz="1400" dirty="0"/>
              <a:t>                                                                                                                                                                    </a:t>
            </a:r>
            <a:r>
              <a:rPr lang="el-GR" sz="1400" dirty="0"/>
              <a:t>Οὐκοῦν καὶ ἀγαθοὶ ἄνδρες οἱ σώφρονες</a:t>
            </a:r>
            <a:r>
              <a:rPr lang="el-GR" sz="1400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de-DE" sz="1400" dirty="0"/>
              <a:t>                                                                                                                         </a:t>
            </a:r>
            <a:r>
              <a:rPr lang="el-GR" sz="1400" b="1" i="1" u="sng" dirty="0">
                <a:solidFill>
                  <a:schemeClr val="accent2">
                    <a:lumMod val="75000"/>
                  </a:schemeClr>
                </a:solidFill>
              </a:rPr>
              <a:t>Ναί</a:t>
            </a:r>
            <a:r>
              <a:rPr lang="el-GR" sz="1400" dirty="0"/>
              <a:t>. </a:t>
            </a:r>
            <a:r>
              <a:rPr lang="de-DE" sz="1400" dirty="0"/>
              <a:t>                                                                                                                                                                                          </a:t>
            </a:r>
            <a:r>
              <a:rPr lang="el-GR" sz="1400" dirty="0"/>
              <a:t>Ἆρ᾽ οὖν ἂν εἴη ἀγαθὸν ὃ μὴ ἀγαθοὺς ἀπεργάζεται</a:t>
            </a:r>
            <a:r>
              <a:rPr lang="el-GR" sz="1400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de-DE" sz="1400" dirty="0"/>
              <a:t>                                                                                              </a:t>
            </a:r>
            <a:r>
              <a:rPr lang="el-GR" sz="1400" b="1" i="1" u="sng" dirty="0">
                <a:solidFill>
                  <a:schemeClr val="accent2">
                    <a:lumMod val="75000"/>
                  </a:schemeClr>
                </a:solidFill>
              </a:rPr>
              <a:t>Οὐ δῆτα</a:t>
            </a:r>
            <a:r>
              <a:rPr lang="el-GR" sz="1400" dirty="0"/>
              <a:t>.</a:t>
            </a:r>
            <a:r>
              <a:rPr lang="de-DE" sz="1400" dirty="0"/>
              <a:t>                                                                                                                                                                              </a:t>
            </a:r>
            <a:r>
              <a:rPr lang="el-GR" sz="1400" dirty="0"/>
              <a:t>Οὐ μόνον οὖν ἄρα καλόν, ἀλλὰ καὶ ἀγαθόν ἐστιν. </a:t>
            </a:r>
            <a:r>
              <a:rPr lang="de-DE" sz="1400" dirty="0"/>
              <a:t>                                                                                                      </a:t>
            </a:r>
            <a:r>
              <a:rPr lang="el-GR" sz="1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 sz="1400" b="1" i="1" u="sng" dirty="0">
                <a:solidFill>
                  <a:schemeClr val="accent2">
                    <a:lumMod val="75000"/>
                  </a:schemeClr>
                </a:solidFill>
              </a:rPr>
              <a:t>Ἔμοιγε δοκεῖ</a:t>
            </a:r>
            <a:r>
              <a:rPr lang="el-GR" sz="1400" dirty="0"/>
              <a:t>. </a:t>
            </a:r>
            <a:r>
              <a:rPr lang="de-DE" sz="1400" dirty="0"/>
              <a:t>                                                                                                                                                      </a:t>
            </a:r>
            <a:r>
              <a:rPr lang="el-GR" sz="1400" dirty="0"/>
              <a:t>Τί οὖν</a:t>
            </a:r>
            <a:r>
              <a:rPr lang="el-GR" sz="1400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el-GR" sz="1400" dirty="0"/>
              <a:t>ἦν δ᾽ ἐγώ: Ὁμήρῳ οὐ πιστεύεις καλῶς λέγειν, λέγοντι ὅτι </a:t>
            </a:r>
            <a:r>
              <a:rPr lang="de-DE" sz="1400" dirty="0"/>
              <a:t>                                   	</a:t>
            </a:r>
            <a:r>
              <a:rPr lang="el-GR" sz="1400" i="1" dirty="0"/>
              <a:t>“αἰδὼς δ᾽ οὐκ ἀγαθὴ κεχρημένῳ ἀνδρὶ παρεῖναι</a:t>
            </a:r>
            <a:r>
              <a:rPr lang="el-GR" sz="1400" b="1" i="1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r>
              <a:rPr lang="el-GR" sz="1400" i="1" dirty="0"/>
              <a:t>“</a:t>
            </a:r>
            <a:r>
              <a:rPr lang="de-DE" sz="1400" i="1" dirty="0"/>
              <a:t>                                                   </a:t>
            </a:r>
            <a:r>
              <a:rPr lang="el-GR" sz="1400" b="1" i="1" u="sng" dirty="0">
                <a:solidFill>
                  <a:schemeClr val="accent2">
                    <a:lumMod val="75000"/>
                  </a:schemeClr>
                </a:solidFill>
              </a:rPr>
              <a:t>Ἔγωγ</a:t>
            </a:r>
            <a:r>
              <a:rPr lang="el-GR" sz="1400" dirty="0"/>
              <a:t>᾽, ἔφη.</a:t>
            </a:r>
            <a:r>
              <a:rPr lang="de-DE" sz="1400" dirty="0"/>
              <a:t>				 	                                                </a:t>
            </a:r>
            <a:r>
              <a:rPr lang="el-GR" sz="1400" dirty="0"/>
              <a:t>Ἔστιν ἄρα, ὡς ἔοικεν, αἰδὼς οὐκ ἀγαθὸν καὶ ἀγαθόν. </a:t>
            </a:r>
            <a:r>
              <a:rPr lang="de-DE" sz="1400" dirty="0"/>
              <a:t>                                             </a:t>
            </a:r>
            <a:r>
              <a:rPr lang="el-GR" sz="1400" b="1" i="1" u="sng" dirty="0">
                <a:solidFill>
                  <a:schemeClr val="accent2">
                    <a:lumMod val="75000"/>
                  </a:schemeClr>
                </a:solidFill>
              </a:rPr>
              <a:t>Φαίνεται</a:t>
            </a:r>
            <a:r>
              <a:rPr lang="el-GR" sz="1400" dirty="0"/>
              <a:t>. </a:t>
            </a:r>
            <a:r>
              <a:rPr lang="de-DE" sz="1400" dirty="0"/>
              <a:t>         				                                        </a:t>
            </a:r>
            <a:r>
              <a:rPr lang="el-GR" sz="1400" dirty="0"/>
              <a:t>Σωφροσύνη δέ γε ἀγαθόν, εἴπερ ἀγαθοὺς ποιεῖ οἷς ἂν παρῇ, κακοὺς δὲ μή.</a:t>
            </a:r>
            <a:r>
              <a:rPr lang="de-DE" sz="1400" dirty="0"/>
              <a:t>	                        </a:t>
            </a:r>
            <a:r>
              <a:rPr lang="el-GR" sz="1400" i="1" u="sng" dirty="0"/>
              <a:t>Ἀλλὰ μὴν οὕτω γε δοκεῖ μοι ἔχειν, ὡς σὺ λέγεις</a:t>
            </a:r>
            <a:r>
              <a:rPr lang="el-GR" sz="1400" dirty="0"/>
              <a:t>. </a:t>
            </a:r>
            <a:r>
              <a:rPr lang="de-DE" sz="1400" dirty="0"/>
              <a:t> 			                           </a:t>
            </a:r>
            <a:r>
              <a:rPr lang="el-GR" sz="1400" dirty="0"/>
              <a:t>Οὐκ ἄρα σωφροσύνη ἂν εἴη αἰδώς, εἴπερ τὸ μὲν ἀγαθὸν </a:t>
            </a:r>
            <a:r>
              <a:rPr lang="de-DE" sz="1400" dirty="0"/>
              <a:t>	                                  </a:t>
            </a:r>
            <a:r>
              <a:rPr lang="el-GR" sz="1400" dirty="0"/>
              <a:t>τυγχάνει ὄν, αἰδὼς δὲ μὴ οὐδὲν μᾶλλον ἀγαθὸν ἢ καὶ κακόν. </a:t>
            </a:r>
            <a:endParaRPr lang="el-GR" sz="1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99B18B0-B3D5-4B10-B30D-2A65C0A80DD9}"/>
              </a:ext>
            </a:extLst>
          </p:cNvPr>
          <p:cNvGrpSpPr/>
          <p:nvPr/>
        </p:nvGrpSpPr>
        <p:grpSpPr>
          <a:xfrm>
            <a:off x="503083" y="1161691"/>
            <a:ext cx="706592" cy="5387476"/>
            <a:chOff x="503083" y="1161691"/>
            <a:chExt cx="706592" cy="5387476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AA3063F8-43E3-43A7-A3C4-6E62C4DB1819}"/>
                </a:ext>
              </a:extLst>
            </p:cNvPr>
            <p:cNvSpPr txBox="1"/>
            <p:nvPr/>
          </p:nvSpPr>
          <p:spPr>
            <a:xfrm>
              <a:off x="503083" y="6241390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b]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98052E1-80E1-4460-BBBA-F3E77E7595CC}"/>
                </a:ext>
              </a:extLst>
            </p:cNvPr>
            <p:cNvSpPr txBox="1"/>
            <p:nvPr/>
          </p:nvSpPr>
          <p:spPr>
            <a:xfrm>
              <a:off x="503083" y="4308447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[161 a]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AAD172DE-62AD-46B8-BBC7-65F59BDF76DD}"/>
                </a:ext>
              </a:extLst>
            </p:cNvPr>
            <p:cNvSpPr txBox="1"/>
            <p:nvPr/>
          </p:nvSpPr>
          <p:spPr>
            <a:xfrm>
              <a:off x="503083" y="1772050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e]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C05ADE0B-4EA3-498C-8E39-455997595470}"/>
                </a:ext>
              </a:extLst>
            </p:cNvPr>
            <p:cNvSpPr txBox="1"/>
            <p:nvPr/>
          </p:nvSpPr>
          <p:spPr>
            <a:xfrm>
              <a:off x="503083" y="1161691"/>
              <a:ext cx="706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[160 d]</a:t>
              </a:r>
            </a:p>
          </p:txBody>
        </p:sp>
      </p:grp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16FFC219-841D-4EA7-8BB1-683AFC23FB1E}"/>
              </a:ext>
            </a:extLst>
          </p:cNvPr>
          <p:cNvCxnSpPr>
            <a:cxnSpLocks/>
          </p:cNvCxnSpPr>
          <p:nvPr/>
        </p:nvCxnSpPr>
        <p:spPr>
          <a:xfrm>
            <a:off x="503083" y="1195090"/>
            <a:ext cx="0" cy="535105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feil: nach links 21">
            <a:extLst>
              <a:ext uri="{FF2B5EF4-FFF2-40B4-BE49-F238E27FC236}">
                <a16:creationId xmlns:a16="http://schemas.microsoft.com/office/drawing/2014/main" id="{40B6AAB2-5354-4FBB-96B1-29C50F968B48}"/>
              </a:ext>
            </a:extLst>
          </p:cNvPr>
          <p:cNvSpPr/>
          <p:nvPr/>
        </p:nvSpPr>
        <p:spPr>
          <a:xfrm>
            <a:off x="4264492" y="3371692"/>
            <a:ext cx="204007" cy="11461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links 22">
            <a:extLst>
              <a:ext uri="{FF2B5EF4-FFF2-40B4-BE49-F238E27FC236}">
                <a16:creationId xmlns:a16="http://schemas.microsoft.com/office/drawing/2014/main" id="{2971EE1B-F7AA-44BA-A9FD-8F9F443A87D6}"/>
              </a:ext>
            </a:extLst>
          </p:cNvPr>
          <p:cNvSpPr/>
          <p:nvPr/>
        </p:nvSpPr>
        <p:spPr>
          <a:xfrm>
            <a:off x="4959374" y="3813307"/>
            <a:ext cx="204007" cy="11461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: nach links 23">
            <a:extLst>
              <a:ext uri="{FF2B5EF4-FFF2-40B4-BE49-F238E27FC236}">
                <a16:creationId xmlns:a16="http://schemas.microsoft.com/office/drawing/2014/main" id="{52623156-0159-4EEE-B266-2F97108C5587}"/>
              </a:ext>
            </a:extLst>
          </p:cNvPr>
          <p:cNvSpPr/>
          <p:nvPr/>
        </p:nvSpPr>
        <p:spPr>
          <a:xfrm>
            <a:off x="5767088" y="4866181"/>
            <a:ext cx="204007" cy="11461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links 24">
            <a:extLst>
              <a:ext uri="{FF2B5EF4-FFF2-40B4-BE49-F238E27FC236}">
                <a16:creationId xmlns:a16="http://schemas.microsoft.com/office/drawing/2014/main" id="{E37A3729-6A6C-4D9C-B713-FC878207E08A}"/>
              </a:ext>
            </a:extLst>
          </p:cNvPr>
          <p:cNvSpPr/>
          <p:nvPr/>
        </p:nvSpPr>
        <p:spPr>
          <a:xfrm>
            <a:off x="5964389" y="2944049"/>
            <a:ext cx="204007" cy="11461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: nach links 25">
            <a:extLst>
              <a:ext uri="{FF2B5EF4-FFF2-40B4-BE49-F238E27FC236}">
                <a16:creationId xmlns:a16="http://schemas.microsoft.com/office/drawing/2014/main" id="{4CD2ED6D-2248-489C-B921-6FABFD53151E}"/>
              </a:ext>
            </a:extLst>
          </p:cNvPr>
          <p:cNvSpPr/>
          <p:nvPr/>
        </p:nvSpPr>
        <p:spPr>
          <a:xfrm rot="1980000">
            <a:off x="1687677" y="4808873"/>
            <a:ext cx="204007" cy="11461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0E03D6F-BAEC-4EFF-B63C-23BD94A24384}"/>
              </a:ext>
            </a:extLst>
          </p:cNvPr>
          <p:cNvSpPr txBox="1"/>
          <p:nvPr/>
        </p:nvSpPr>
        <p:spPr>
          <a:xfrm>
            <a:off x="7706609" y="2079827"/>
            <a:ext cx="384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These: Besonnenheit = Zurückhaltung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620B51E6-436F-451C-BB0A-F522304B6DE6}"/>
              </a:ext>
            </a:extLst>
          </p:cNvPr>
          <p:cNvCxnSpPr>
            <a:cxnSpLocks/>
          </p:cNvCxnSpPr>
          <p:nvPr/>
        </p:nvCxnSpPr>
        <p:spPr>
          <a:xfrm>
            <a:off x="1205190" y="2794382"/>
            <a:ext cx="2562503" cy="0"/>
          </a:xfrm>
          <a:prstGeom prst="line">
            <a:avLst/>
          </a:prstGeom>
          <a:ln w="6350">
            <a:solidFill>
              <a:srgbClr val="002060"/>
            </a:solidFill>
            <a:prstDash val="solid"/>
          </a:ln>
          <a:effectLst>
            <a:glow rad="38100">
              <a:schemeClr val="accent1">
                <a:lumMod val="75000"/>
                <a:alpha val="3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C9D0B53E-B638-4887-B641-D5530BEF14C1}"/>
              </a:ext>
            </a:extLst>
          </p:cNvPr>
          <p:cNvSpPr txBox="1"/>
          <p:nvPr/>
        </p:nvSpPr>
        <p:spPr>
          <a:xfrm>
            <a:off x="7684925" y="4554157"/>
            <a:ext cx="370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Kriterium: „gut“?    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E81FB57-FAF8-40A7-A13F-FC2BA4DC34FF}"/>
              </a:ext>
            </a:extLst>
          </p:cNvPr>
          <p:cNvGrpSpPr/>
          <p:nvPr/>
        </p:nvGrpSpPr>
        <p:grpSpPr>
          <a:xfrm>
            <a:off x="1205190" y="4980797"/>
            <a:ext cx="10324079" cy="1286564"/>
            <a:chOff x="1209675" y="4982318"/>
            <a:chExt cx="10324079" cy="1286564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B0900367-98E6-4FA8-8772-7D1E182C55D6}"/>
                </a:ext>
              </a:extLst>
            </p:cNvPr>
            <p:cNvCxnSpPr>
              <a:cxnSpLocks/>
            </p:cNvCxnSpPr>
            <p:nvPr/>
          </p:nvCxnSpPr>
          <p:spPr>
            <a:xfrm>
              <a:off x="1209675" y="6268882"/>
              <a:ext cx="2508180" cy="0"/>
            </a:xfrm>
            <a:prstGeom prst="line">
              <a:avLst/>
            </a:prstGeom>
            <a:ln w="6350">
              <a:solidFill>
                <a:srgbClr val="002060"/>
              </a:solidFill>
              <a:prstDash val="solid"/>
            </a:ln>
            <a:effectLst>
              <a:glow rad="38100">
                <a:schemeClr val="accent1">
                  <a:lumMod val="75000"/>
                  <a:alpha val="3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4D5E025F-CBAA-4FA4-89EC-C62BECCA815A}"/>
                </a:ext>
              </a:extLst>
            </p:cNvPr>
            <p:cNvSpPr txBox="1"/>
            <p:nvPr/>
          </p:nvSpPr>
          <p:spPr>
            <a:xfrm>
              <a:off x="7689410" y="4982318"/>
              <a:ext cx="3844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Widerlegung der These: </a:t>
              </a:r>
            </a:p>
            <a:p>
              <a:r>
                <a:rPr lang="de-DE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Besonnenheit ≠ Zurückhaltung</a:t>
              </a:r>
            </a:p>
          </p:txBody>
        </p:sp>
      </p:grpSp>
      <p:sp>
        <p:nvSpPr>
          <p:cNvPr id="42" name="Textfeld 41">
            <a:extLst>
              <a:ext uri="{FF2B5EF4-FFF2-40B4-BE49-F238E27FC236}">
                <a16:creationId xmlns:a16="http://schemas.microsoft.com/office/drawing/2014/main" id="{7D9B0D4E-7B2B-4020-A86E-CC8014C20033}"/>
              </a:ext>
            </a:extLst>
          </p:cNvPr>
          <p:cNvSpPr txBox="1"/>
          <p:nvPr/>
        </p:nvSpPr>
        <p:spPr>
          <a:xfrm>
            <a:off x="3431118" y="415258"/>
            <a:ext cx="532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latin typeface="+mj-lt"/>
              </a:rPr>
              <a:t>Charmides</a:t>
            </a:r>
            <a:r>
              <a:rPr lang="de-DE" sz="3200" b="1" dirty="0">
                <a:latin typeface="+mj-lt"/>
              </a:rPr>
              <a:t> 160 d-161 b – Inhalt 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6E44933-3298-4EA1-A754-5D5E2B383307}"/>
              </a:ext>
            </a:extLst>
          </p:cNvPr>
          <p:cNvGrpSpPr/>
          <p:nvPr/>
        </p:nvGrpSpPr>
        <p:grpSpPr>
          <a:xfrm>
            <a:off x="6936822" y="1161691"/>
            <a:ext cx="4614130" cy="1690188"/>
            <a:chOff x="7100784" y="1157370"/>
            <a:chExt cx="4614130" cy="1690188"/>
          </a:xfrm>
        </p:grpSpPr>
        <p:sp>
          <p:nvSpPr>
            <p:cNvPr id="43" name="Geschweifte Klammer links 42">
              <a:extLst>
                <a:ext uri="{FF2B5EF4-FFF2-40B4-BE49-F238E27FC236}">
                  <a16:creationId xmlns:a16="http://schemas.microsoft.com/office/drawing/2014/main" id="{21E471B9-8768-4CFC-88DD-7131349C3B98}"/>
                </a:ext>
              </a:extLst>
            </p:cNvPr>
            <p:cNvSpPr/>
            <p:nvPr/>
          </p:nvSpPr>
          <p:spPr>
            <a:xfrm rot="10800000">
              <a:off x="7100784" y="1157370"/>
              <a:ext cx="549756" cy="1690188"/>
            </a:xfrm>
            <a:prstGeom prst="leftBrace">
              <a:avLst>
                <a:gd name="adj1" fmla="val 36904"/>
                <a:gd name="adj2" fmla="val 50364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864D849-7C3E-4627-9880-B0864CC0C8A3}"/>
                </a:ext>
              </a:extLst>
            </p:cNvPr>
            <p:cNvSpPr txBox="1"/>
            <p:nvPr/>
          </p:nvSpPr>
          <p:spPr>
            <a:xfrm>
              <a:off x="7870571" y="1356133"/>
              <a:ext cx="3844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/>
                <a:t>Einleitung</a:t>
              </a:r>
              <a:r>
                <a:rPr lang="de-DE" i="1" dirty="0"/>
                <a:t>: </a:t>
              </a:r>
              <a:r>
                <a:rPr lang="de-DE" dirty="0"/>
                <a:t>Aufforderung an </a:t>
              </a:r>
              <a:r>
                <a:rPr lang="de-DE" dirty="0" err="1"/>
                <a:t>Charmides</a:t>
              </a:r>
              <a:r>
                <a:rPr lang="de-DE" dirty="0"/>
                <a:t> zur Definition von „Besonnenheit“</a:t>
              </a:r>
              <a:endParaRPr lang="de-DE" i="1" dirty="0"/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6160AB0-8F38-4DD5-8F18-F11E139950D7}"/>
              </a:ext>
            </a:extLst>
          </p:cNvPr>
          <p:cNvGrpSpPr/>
          <p:nvPr/>
        </p:nvGrpSpPr>
        <p:grpSpPr>
          <a:xfrm>
            <a:off x="6936823" y="2851879"/>
            <a:ext cx="4866459" cy="3777976"/>
            <a:chOff x="7133382" y="2854201"/>
            <a:chExt cx="4866459" cy="3777976"/>
          </a:xfrm>
        </p:grpSpPr>
        <p:sp>
          <p:nvSpPr>
            <p:cNvPr id="46" name="Geschweifte Klammer links 45">
              <a:extLst>
                <a:ext uri="{FF2B5EF4-FFF2-40B4-BE49-F238E27FC236}">
                  <a16:creationId xmlns:a16="http://schemas.microsoft.com/office/drawing/2014/main" id="{BB771FD2-37A9-48A6-9F78-9713857D5EF2}"/>
                </a:ext>
              </a:extLst>
            </p:cNvPr>
            <p:cNvSpPr/>
            <p:nvPr/>
          </p:nvSpPr>
          <p:spPr>
            <a:xfrm rot="10800000">
              <a:off x="7133382" y="2854201"/>
              <a:ext cx="549756" cy="3777976"/>
            </a:xfrm>
            <a:prstGeom prst="leftBrace">
              <a:avLst>
                <a:gd name="adj1" fmla="val 36904"/>
                <a:gd name="adj2" fmla="val 50364"/>
              </a:avLst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89452B6-07AB-4D89-944E-FADCBB01E35C}"/>
                </a:ext>
              </a:extLst>
            </p:cNvPr>
            <p:cNvSpPr txBox="1"/>
            <p:nvPr/>
          </p:nvSpPr>
          <p:spPr>
            <a:xfrm>
              <a:off x="7881484" y="4123781"/>
              <a:ext cx="4118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u="sng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Dialog</a:t>
              </a:r>
              <a:r>
                <a:rPr lang="de-DE" b="1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</a:t>
              </a:r>
              <a:r>
                <a:rPr lang="de-DE" i="1" dirty="0"/>
                <a:t> </a:t>
              </a:r>
              <a:r>
                <a:rPr lang="de-DE" dirty="0"/>
                <a:t>Prüfung der These durch Fragen </a:t>
              </a:r>
              <a:endParaRPr lang="de-DE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227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3243</Words>
  <Application>Microsoft Office PowerPoint</Application>
  <PresentationFormat>Breitbild</PresentationFormat>
  <Paragraphs>269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Jule Langen</dc:creator>
  <cp:lastModifiedBy>Alexander Weber</cp:lastModifiedBy>
  <cp:revision>124</cp:revision>
  <dcterms:created xsi:type="dcterms:W3CDTF">2021-10-14T17:45:31Z</dcterms:created>
  <dcterms:modified xsi:type="dcterms:W3CDTF">2021-12-10T14:45:23Z</dcterms:modified>
</cp:coreProperties>
</file>