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2" r:id="rId2"/>
    <p:sldId id="257" r:id="rId3"/>
    <p:sldId id="272" r:id="rId4"/>
    <p:sldId id="285" r:id="rId5"/>
    <p:sldId id="268" r:id="rId6"/>
    <p:sldId id="280" r:id="rId7"/>
    <p:sldId id="288" r:id="rId8"/>
    <p:sldId id="275" r:id="rId9"/>
    <p:sldId id="276" r:id="rId10"/>
    <p:sldId id="286" r:id="rId11"/>
    <p:sldId id="289" r:id="rId12"/>
    <p:sldId id="296" r:id="rId13"/>
    <p:sldId id="298" r:id="rId14"/>
    <p:sldId id="300" r:id="rId15"/>
    <p:sldId id="301" r:id="rId1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scha Jäger" initials="SJ" lastIdx="25" clrIdx="0">
    <p:extLst>
      <p:ext uri="{19B8F6BF-5375-455C-9EA6-DF929625EA0E}">
        <p15:presenceInfo xmlns:p15="http://schemas.microsoft.com/office/powerpoint/2012/main" userId="d3b57767479263a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0AF72"/>
    <a:srgbClr val="000000"/>
    <a:srgbClr val="E6E6E6"/>
    <a:srgbClr val="4B78C7"/>
    <a:srgbClr val="FF0000"/>
    <a:srgbClr val="20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" y="1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17CBA-A2C7-4223-9CDA-9A39A72AC099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CD51C5-E042-44E1-8358-3F0D16B598A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9044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FAAE78-B0EF-47AD-912C-F34A4102C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163F37-AA2F-4028-BF88-4A357601A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E83352-B871-48F4-A9C8-AE4A06C62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1B89B2D-8A28-4BA7-8FC9-FC43FD665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7E7B43B-5933-47CB-8EBC-72164DB08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74134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C40BD-77CE-4B23-9312-038D81E1F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AA9649-4119-42EE-B38F-FABB7AF57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BB9BBF-D6B3-4D3F-9747-945B4CF6D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D45F4C-6860-4519-8ABF-5890D9BE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C1C704-B5F4-493F-B4ED-6D4F358F6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537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44401C8-B826-4634-A602-D9DAD9A1F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2D02561-99DC-4A71-8A46-4DFBC2427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3912FF-C040-4C4C-AE0B-521E7184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FEA91D-62A2-4A11-B54B-1DF339961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7046E0A-2C6F-4E72-9BFE-FC0305E4F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202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44BD80-F2DF-4ED8-8E43-ED119221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F10899B-C536-4578-9404-2B5E56BE96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D35AFE-D7CC-4489-8F0C-01CEE1908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FFD86D-C4CC-42B4-BEAB-ECB40D59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56CAE0-6ACA-4A89-B6E2-F121DB1C5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701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1BBFD-3DE8-45CB-A6D1-71AB9AF45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28CAC4B-4799-426D-A729-C5FCE3D94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0A16814-CDF3-491B-8636-60B2BB1F3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1EAD4F-E9E0-41DD-B9D3-FDEC36E0E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4C57D8-AE48-41AC-88DC-5D23CEE4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052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2C5B2-8390-4F46-B29D-EB96A24FE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5AF37D7-5F1D-4E7A-86FE-CAA96BC58F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92E524A-51CE-4046-AF7A-9A7390628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B84686-9B27-4A2A-81BA-0E419F3B9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066B060-8AD6-4470-A75C-DB0B5E74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EED0CF-C15E-4A7C-A9FA-7F94F92FF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24886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A8E24B-4247-42C3-8294-6BA902F75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84CFF5-97C8-4594-90A7-3591142E9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E3909AE-1BFF-4B8E-8922-E425111C8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C25FBC4-99FC-4D4A-94CC-564FA0143C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CC5206A-2D04-4DD1-8612-3AA01DAE6A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6BFD18C2-551A-4642-AD47-4E204C1E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C9279C9-A5AA-4B89-8E33-92CE2C824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E8544EF-2C98-4AA3-B1A4-B38C747B0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79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1CAAF-1793-45C6-896B-4FA35FFD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B1D5117-B2B2-4E11-A224-5BBA757C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8894C51-7A94-4A3D-BE33-87C640E0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220D0A-5C48-4D16-A6EA-4083BB67D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0843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E0469F5-88EC-4FD6-924A-BF22C2FF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10A282-C29F-4DF4-9875-E51BAB83C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2CBC17-7C1E-4BA5-B075-6898C7D9C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505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646D16-75EC-478D-B52B-D91237BA2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A5FD01C-F5D0-4447-810C-4680DB5FD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B4447E5-0436-4AEC-9A21-77DC9799CE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2B558A6-63E4-4FF9-957B-E7F7A527B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7D08ADA-B9B2-4414-BECA-3056D2710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0B8E9C-86AB-4285-B3FD-8AD0520E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1967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D2EE96-8C04-4896-822A-CC34DA267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F94CAD2B-E3E9-405F-BBFE-4B9290095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C38BDF0-2D9B-43F8-B910-F8F5AA528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C49268B-AD5C-4D47-AE20-4F9BA090F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FBE95C-1A92-41A7-9AE4-A74B18360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875E0D3-E7D1-4553-B51B-D6466A5C5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0703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A701EBC-9A9C-49D0-825E-C2C097BB9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4C4AD0-2FD0-4728-BD56-A3BE6169E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FA29D8-14B9-4E0F-AEB9-80A547C05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9B903-F088-4F61-9157-E343618E7BBA}" type="datetimeFigureOut">
              <a:rPr lang="de-DE" smtClean="0"/>
              <a:t>18.11.2019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46450F2-0EB8-429F-B40B-D964F71A5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1DB2BC4-E388-4DE5-A20F-5D4787030B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AA3A9-DA06-4802-ABD0-7BAA891B28F7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77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293D4C1-E000-42B5-A93E-CE17146A52BC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020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A6844B-4830-44E0-904D-7D12A535B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0" t="-1" r="214" b="-1"/>
          <a:stretch/>
        </p:blipFill>
        <p:spPr>
          <a:xfrm>
            <a:off x="1096616" y="3543028"/>
            <a:ext cx="2446960" cy="2390775"/>
          </a:xfrm>
          <a:prstGeom prst="ellipse">
            <a:avLst/>
          </a:prstGeom>
        </p:spPr>
      </p:pic>
      <p:sp>
        <p:nvSpPr>
          <p:cNvPr id="2" name="Bogen 1">
            <a:extLst>
              <a:ext uri="{FF2B5EF4-FFF2-40B4-BE49-F238E27FC236}">
                <a16:creationId xmlns:a16="http://schemas.microsoft.com/office/drawing/2014/main" id="{CC2466B2-0C01-4F45-ABCB-ACC474DBA945}"/>
              </a:ext>
            </a:extLst>
          </p:cNvPr>
          <p:cNvSpPr/>
          <p:nvPr/>
        </p:nvSpPr>
        <p:spPr>
          <a:xfrm>
            <a:off x="-945754" y="1887583"/>
            <a:ext cx="6531701" cy="6374130"/>
          </a:xfrm>
          <a:prstGeom prst="arc">
            <a:avLst>
              <a:gd name="adj1" fmla="val 11501712"/>
              <a:gd name="adj2" fmla="val 2029611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ogen 6">
            <a:extLst>
              <a:ext uri="{FF2B5EF4-FFF2-40B4-BE49-F238E27FC236}">
                <a16:creationId xmlns:a16="http://schemas.microsoft.com/office/drawing/2014/main" id="{8F7C4B72-BA18-48C3-BBC9-DCA0DE998F1C}"/>
              </a:ext>
            </a:extLst>
          </p:cNvPr>
          <p:cNvSpPr/>
          <p:nvPr/>
        </p:nvSpPr>
        <p:spPr>
          <a:xfrm>
            <a:off x="-2387023" y="483326"/>
            <a:ext cx="9963479" cy="8028759"/>
          </a:xfrm>
          <a:prstGeom prst="arc">
            <a:avLst>
              <a:gd name="adj1" fmla="val 11501712"/>
              <a:gd name="adj2" fmla="val 365208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ogen 7">
            <a:extLst>
              <a:ext uri="{FF2B5EF4-FFF2-40B4-BE49-F238E27FC236}">
                <a16:creationId xmlns:a16="http://schemas.microsoft.com/office/drawing/2014/main" id="{90EB6087-2D7D-47E0-BBCB-CEE3CF7DCE50}"/>
              </a:ext>
            </a:extLst>
          </p:cNvPr>
          <p:cNvSpPr/>
          <p:nvPr/>
        </p:nvSpPr>
        <p:spPr>
          <a:xfrm>
            <a:off x="-2234623" y="-1175656"/>
            <a:ext cx="12064423" cy="9840142"/>
          </a:xfrm>
          <a:prstGeom prst="arc">
            <a:avLst>
              <a:gd name="adj1" fmla="val 11501712"/>
              <a:gd name="adj2" fmla="val 365208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ogen 8">
            <a:extLst>
              <a:ext uri="{FF2B5EF4-FFF2-40B4-BE49-F238E27FC236}">
                <a16:creationId xmlns:a16="http://schemas.microsoft.com/office/drawing/2014/main" id="{18890927-600F-43F7-9F00-02A2F9D52240}"/>
              </a:ext>
            </a:extLst>
          </p:cNvPr>
          <p:cNvSpPr/>
          <p:nvPr/>
        </p:nvSpPr>
        <p:spPr>
          <a:xfrm>
            <a:off x="-2234623" y="-2305594"/>
            <a:ext cx="14526772" cy="10970079"/>
          </a:xfrm>
          <a:prstGeom prst="arc">
            <a:avLst>
              <a:gd name="adj1" fmla="val 11501712"/>
              <a:gd name="adj2" fmla="val 365208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4761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1B3E3F8-AD95-4FE7-9FFE-BFD6414AF33F}"/>
              </a:ext>
            </a:extLst>
          </p:cNvPr>
          <p:cNvSpPr txBox="1"/>
          <p:nvPr/>
        </p:nvSpPr>
        <p:spPr>
          <a:xfrm>
            <a:off x="3988904" y="470757"/>
            <a:ext cx="42141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u="sng" dirty="0"/>
              <a:t>Logos als „Weisheit“</a:t>
            </a:r>
          </a:p>
          <a:p>
            <a:pPr algn="ctr"/>
            <a:r>
              <a:rPr lang="de-DE" sz="2000" i="1" dirty="0"/>
              <a:t>Bibel in gerechter Sprache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969019A-A950-49CF-910B-2A04D86B2F3E}"/>
              </a:ext>
            </a:extLst>
          </p:cNvPr>
          <p:cNvSpPr txBox="1"/>
          <p:nvPr/>
        </p:nvSpPr>
        <p:spPr>
          <a:xfrm>
            <a:off x="594871" y="4928759"/>
            <a:ext cx="3370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de-DE" dirty="0"/>
              <a:t> </a:t>
            </a:r>
            <a:r>
              <a:rPr lang="de-DE" dirty="0" err="1"/>
              <a:t>protologisiert</a:t>
            </a:r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A2578A2-869C-4FF5-857F-7B8FE83275CF}"/>
              </a:ext>
            </a:extLst>
          </p:cNvPr>
          <p:cNvGrpSpPr/>
          <p:nvPr/>
        </p:nvGrpSpPr>
        <p:grpSpPr>
          <a:xfrm>
            <a:off x="594871" y="2348802"/>
            <a:ext cx="9431991" cy="1080197"/>
            <a:chOff x="1393378" y="1226696"/>
            <a:chExt cx="9329213" cy="1080197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C69A3FE-F1F6-4ECD-9B0C-4DAD0998F60B}"/>
                </a:ext>
              </a:extLst>
            </p:cNvPr>
            <p:cNvSpPr/>
            <p:nvPr/>
          </p:nvSpPr>
          <p:spPr>
            <a:xfrm>
              <a:off x="1469408" y="1383563"/>
              <a:ext cx="925318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i="1" dirty="0"/>
                <a:t>„</a:t>
              </a:r>
              <a:r>
                <a:rPr lang="de-DE" dirty="0"/>
                <a:t>Bei dir ist die Weisheit, die deine Werke kennt und dabei war, als du die Welt erschufst (…). </a:t>
              </a:r>
            </a:p>
            <a:p>
              <a:r>
                <a:rPr lang="de-DE" dirty="0"/>
                <a:t>Sende sie aus..</a:t>
              </a:r>
              <a:r>
                <a:rPr lang="el-GR" i="1" dirty="0"/>
                <a:t>.</a:t>
              </a:r>
              <a:r>
                <a:rPr lang="de-DE" i="1" dirty="0"/>
                <a:t>“ </a:t>
              </a:r>
            </a:p>
            <a:p>
              <a:pPr algn="r"/>
              <a:r>
                <a:rPr lang="de-DE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Weish</a:t>
              </a:r>
              <a:r>
                <a:rPr lang="de-DE" dirty="0">
                  <a:solidFill>
                    <a:srgbClr val="00B050"/>
                  </a:solidFill>
                </a:rPr>
                <a:t> </a:t>
              </a:r>
              <a:r>
                <a:rPr lang="de-DE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9, 9</a:t>
              </a:r>
              <a:r>
                <a:rPr lang="de-DE" dirty="0">
                  <a:solidFill>
                    <a:srgbClr val="00B050"/>
                  </a:solidFill>
                </a:rPr>
                <a:t> </a:t>
              </a:r>
              <a:endParaRPr lang="el-GR" dirty="0">
                <a:solidFill>
                  <a:srgbClr val="00B050"/>
                </a:solidFill>
              </a:endParaRPr>
            </a:p>
          </p:txBody>
        </p:sp>
        <p:sp>
          <p:nvSpPr>
            <p:cNvPr id="12" name="L-Form 11">
              <a:extLst>
                <a:ext uri="{FF2B5EF4-FFF2-40B4-BE49-F238E27FC236}">
                  <a16:creationId xmlns:a16="http://schemas.microsoft.com/office/drawing/2014/main" id="{0DCFD8E4-B123-463C-A1DE-62245BAA3431}"/>
                </a:ext>
              </a:extLst>
            </p:cNvPr>
            <p:cNvSpPr/>
            <p:nvPr/>
          </p:nvSpPr>
          <p:spPr>
            <a:xfrm rot="5400000">
              <a:off x="1314013" y="1306061"/>
              <a:ext cx="618008" cy="459277"/>
            </a:xfrm>
            <a:prstGeom prst="corner">
              <a:avLst>
                <a:gd name="adj1" fmla="val 6109"/>
                <a:gd name="adj2" fmla="val 533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4CFE718-97E2-4522-BCD3-9018B9AB21DF}"/>
              </a:ext>
            </a:extLst>
          </p:cNvPr>
          <p:cNvGrpSpPr/>
          <p:nvPr/>
        </p:nvGrpSpPr>
        <p:grpSpPr>
          <a:xfrm>
            <a:off x="597801" y="3429000"/>
            <a:ext cx="9429061" cy="740151"/>
            <a:chOff x="2036540" y="1340010"/>
            <a:chExt cx="8072383" cy="74015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CD84FEC-962F-4A6E-86FC-97EC9729DC64}"/>
                </a:ext>
              </a:extLst>
            </p:cNvPr>
            <p:cNvSpPr/>
            <p:nvPr/>
          </p:nvSpPr>
          <p:spPr>
            <a:xfrm>
              <a:off x="2099840" y="1433830"/>
              <a:ext cx="80090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dirty="0"/>
                <a:t>„(…) In fernster Zeit bin ich gebildet worden, im Anfang vor dem Anbeginn der Erde…</a:t>
              </a:r>
              <a:r>
                <a:rPr lang="de-DE" i="1" dirty="0"/>
                <a:t>“ </a:t>
              </a:r>
            </a:p>
            <a:p>
              <a:pPr algn="r"/>
              <a:r>
                <a:rPr lang="de-DE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Spr</a:t>
              </a:r>
              <a:r>
                <a:rPr lang="de-DE" dirty="0">
                  <a:solidFill>
                    <a:srgbClr val="00B050"/>
                  </a:solidFill>
                </a:rPr>
                <a:t> </a:t>
              </a:r>
              <a:r>
                <a:rPr lang="de-DE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8, 22</a:t>
              </a:r>
              <a:r>
                <a:rPr lang="de-DE" dirty="0">
                  <a:solidFill>
                    <a:srgbClr val="00B050"/>
                  </a:solidFill>
                </a:rPr>
                <a:t> </a:t>
              </a:r>
              <a:endParaRPr lang="el-GR" dirty="0">
                <a:solidFill>
                  <a:srgbClr val="00B050"/>
                </a:solidFill>
              </a:endParaRPr>
            </a:p>
          </p:txBody>
        </p:sp>
        <p:sp>
          <p:nvSpPr>
            <p:cNvPr id="15" name="L-Form 14">
              <a:extLst>
                <a:ext uri="{FF2B5EF4-FFF2-40B4-BE49-F238E27FC236}">
                  <a16:creationId xmlns:a16="http://schemas.microsoft.com/office/drawing/2014/main" id="{91987DCA-81FF-4607-8902-5B6BE05D902E}"/>
                </a:ext>
              </a:extLst>
            </p:cNvPr>
            <p:cNvSpPr/>
            <p:nvPr/>
          </p:nvSpPr>
          <p:spPr>
            <a:xfrm rot="5400000">
              <a:off x="1957175" y="1419375"/>
              <a:ext cx="618008" cy="459277"/>
            </a:xfrm>
            <a:prstGeom prst="corner">
              <a:avLst>
                <a:gd name="adj1" fmla="val 6109"/>
                <a:gd name="adj2" fmla="val 5339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5F7D8A43-E518-4EAA-A145-240251DEBECE}"/>
              </a:ext>
            </a:extLst>
          </p:cNvPr>
          <p:cNvSpPr txBox="1"/>
          <p:nvPr/>
        </p:nvSpPr>
        <p:spPr>
          <a:xfrm>
            <a:off x="594871" y="1618614"/>
            <a:ext cx="5220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Weisheitssprüche &amp; -bücher im AT: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AB456A63-605F-4013-8B07-D9C0C89DC198}"/>
              </a:ext>
            </a:extLst>
          </p:cNvPr>
          <p:cNvGrpSpPr/>
          <p:nvPr/>
        </p:nvGrpSpPr>
        <p:grpSpPr>
          <a:xfrm>
            <a:off x="136987" y="5726711"/>
            <a:ext cx="4302150" cy="646331"/>
            <a:chOff x="136987" y="5726711"/>
            <a:chExt cx="4302150" cy="646331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524FA8B3-D38A-4E59-B872-19D66545B6F3}"/>
                </a:ext>
              </a:extLst>
            </p:cNvPr>
            <p:cNvSpPr txBox="1"/>
            <p:nvPr/>
          </p:nvSpPr>
          <p:spPr>
            <a:xfrm>
              <a:off x="594871" y="5726711"/>
              <a:ext cx="21961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>
                  <a:solidFill>
                    <a:prstClr val="black"/>
                  </a:solidFill>
                  <a:sym typeface="Wingdings" panose="05000000000000000000" pitchFamily="2" charset="2"/>
                </a:rPr>
                <a:t></a:t>
              </a:r>
              <a:r>
                <a:rPr lang="de-DE" dirty="0"/>
                <a:t> anthropologisiert</a:t>
              </a:r>
            </a:p>
            <a:p>
              <a:r>
                <a:rPr lang="de-DE" sz="1400" dirty="0">
                  <a:solidFill>
                    <a:prstClr val="black"/>
                  </a:solidFill>
                  <a:sym typeface="Wingdings" panose="05000000000000000000" pitchFamily="2" charset="2"/>
                </a:rPr>
                <a:t></a:t>
              </a:r>
              <a:r>
                <a:rPr lang="de-DE" dirty="0"/>
                <a:t> inkarniert</a:t>
              </a:r>
            </a:p>
          </p:txBody>
        </p:sp>
        <p:pic>
          <p:nvPicPr>
            <p:cNvPr id="23" name="Grafik 22" descr="Warnung">
              <a:extLst>
                <a:ext uri="{FF2B5EF4-FFF2-40B4-BE49-F238E27FC236}">
                  <a16:creationId xmlns:a16="http://schemas.microsoft.com/office/drawing/2014/main" id="{7CF68E0A-4169-4B2B-A6D7-237765DE60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6987" y="5846842"/>
              <a:ext cx="457884" cy="457884"/>
            </a:xfrm>
            <a:prstGeom prst="rect">
              <a:avLst/>
            </a:prstGeom>
          </p:spPr>
        </p:pic>
        <p:sp>
          <p:nvSpPr>
            <p:cNvPr id="24" name="Geschweifte Klammer rechts 23">
              <a:extLst>
                <a:ext uri="{FF2B5EF4-FFF2-40B4-BE49-F238E27FC236}">
                  <a16:creationId xmlns:a16="http://schemas.microsoft.com/office/drawing/2014/main" id="{C0079BF9-7011-4E9C-B4AD-29DB9EAEEE81}"/>
                </a:ext>
              </a:extLst>
            </p:cNvPr>
            <p:cNvSpPr/>
            <p:nvPr/>
          </p:nvSpPr>
          <p:spPr>
            <a:xfrm>
              <a:off x="2711938" y="5846842"/>
              <a:ext cx="171939" cy="457884"/>
            </a:xfrm>
            <a:prstGeom prst="rightBrace">
              <a:avLst>
                <a:gd name="adj1" fmla="val 34804"/>
                <a:gd name="adj2" fmla="val 50000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2D4BC28D-9D64-493C-94C8-37D93B660B40}"/>
                </a:ext>
              </a:extLst>
            </p:cNvPr>
            <p:cNvSpPr txBox="1"/>
            <p:nvPr/>
          </p:nvSpPr>
          <p:spPr>
            <a:xfrm>
              <a:off x="3023840" y="5891118"/>
              <a:ext cx="14152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Joh</a:t>
              </a:r>
              <a:r>
                <a:rPr lang="de-DE" dirty="0"/>
                <a:t> 1</a:t>
              </a: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A91125E3-15B3-41AB-A2F9-BB95BF30857A}"/>
              </a:ext>
            </a:extLst>
          </p:cNvPr>
          <p:cNvSpPr txBox="1"/>
          <p:nvPr/>
        </p:nvSpPr>
        <p:spPr>
          <a:xfrm>
            <a:off x="589087" y="5203134"/>
            <a:ext cx="166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de-DE" dirty="0"/>
              <a:t> theologisiert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BD698F3-3BB4-44C5-89DA-A795701986CE}"/>
              </a:ext>
            </a:extLst>
          </p:cNvPr>
          <p:cNvSpPr txBox="1"/>
          <p:nvPr/>
        </p:nvSpPr>
        <p:spPr>
          <a:xfrm>
            <a:off x="589087" y="5455360"/>
            <a:ext cx="1867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sym typeface="Wingdings" panose="05000000000000000000" pitchFamily="2" charset="2"/>
              </a:rPr>
              <a:t></a:t>
            </a:r>
            <a:r>
              <a:rPr lang="de-DE" dirty="0"/>
              <a:t> hypostasiert</a:t>
            </a:r>
          </a:p>
          <a:p>
            <a:endParaRPr lang="de-DE" dirty="0"/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6F6F638A-1581-479C-9507-10785BE7AA31}"/>
              </a:ext>
            </a:extLst>
          </p:cNvPr>
          <p:cNvGrpSpPr/>
          <p:nvPr/>
        </p:nvGrpSpPr>
        <p:grpSpPr>
          <a:xfrm>
            <a:off x="493180" y="1615535"/>
            <a:ext cx="9992644" cy="4198158"/>
            <a:chOff x="257908" y="1590101"/>
            <a:chExt cx="9992644" cy="5824321"/>
          </a:xfrm>
        </p:grpSpPr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2F85E27C-9F8A-4C9A-B8E7-FDB790159E9E}"/>
                </a:ext>
              </a:extLst>
            </p:cNvPr>
            <p:cNvSpPr/>
            <p:nvPr/>
          </p:nvSpPr>
          <p:spPr>
            <a:xfrm>
              <a:off x="257908" y="1590101"/>
              <a:ext cx="9992644" cy="4002276"/>
            </a:xfrm>
            <a:prstGeom prst="rect">
              <a:avLst/>
            </a:prstGeom>
            <a:solidFill>
              <a:srgbClr val="FFFFFF">
                <a:alpha val="64706"/>
              </a:srgb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2" name="Rechteck 31">
              <a:extLst>
                <a:ext uri="{FF2B5EF4-FFF2-40B4-BE49-F238E27FC236}">
                  <a16:creationId xmlns:a16="http://schemas.microsoft.com/office/drawing/2014/main" id="{6A08D73B-1269-40D8-BA72-856AD02FB933}"/>
                </a:ext>
              </a:extLst>
            </p:cNvPr>
            <p:cNvSpPr/>
            <p:nvPr/>
          </p:nvSpPr>
          <p:spPr>
            <a:xfrm>
              <a:off x="351693" y="5783579"/>
              <a:ext cx="3974260" cy="1630843"/>
            </a:xfrm>
            <a:prstGeom prst="rect">
              <a:avLst/>
            </a:prstGeom>
            <a:solidFill>
              <a:srgbClr val="FFFFFF">
                <a:alpha val="74902"/>
              </a:srgb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7" name="Textfeld 26">
            <a:extLst>
              <a:ext uri="{FF2B5EF4-FFF2-40B4-BE49-F238E27FC236}">
                <a16:creationId xmlns:a16="http://schemas.microsoft.com/office/drawing/2014/main" id="{F30C954D-A42B-4E3D-BFC6-4FFBD570FD3C}"/>
              </a:ext>
            </a:extLst>
          </p:cNvPr>
          <p:cNvSpPr txBox="1"/>
          <p:nvPr/>
        </p:nvSpPr>
        <p:spPr>
          <a:xfrm>
            <a:off x="5493242" y="5377336"/>
            <a:ext cx="397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1. der inkarnierte Logos ist männlich 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CEC8FE10-31D6-4816-B8A5-53285B167D8A}"/>
              </a:ext>
            </a:extLst>
          </p:cNvPr>
          <p:cNvSpPr txBox="1"/>
          <p:nvPr/>
        </p:nvSpPr>
        <p:spPr>
          <a:xfrm>
            <a:off x="5489502" y="5841826"/>
            <a:ext cx="455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2. Adressaten im </a:t>
            </a:r>
            <a:r>
              <a:rPr lang="de-DE" dirty="0" err="1"/>
              <a:t>griechischsprachigen</a:t>
            </a:r>
            <a:r>
              <a:rPr lang="de-DE" dirty="0"/>
              <a:t> Milieu</a:t>
            </a:r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75839671-AA99-4B86-B898-0030A31F3E42}"/>
              </a:ext>
            </a:extLst>
          </p:cNvPr>
          <p:cNvGrpSpPr/>
          <p:nvPr/>
        </p:nvGrpSpPr>
        <p:grpSpPr>
          <a:xfrm>
            <a:off x="5432198" y="4677171"/>
            <a:ext cx="4677562" cy="1633106"/>
            <a:chOff x="5349300" y="4923916"/>
            <a:chExt cx="4677562" cy="1633106"/>
          </a:xfrm>
        </p:grpSpPr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E33046BA-1B55-445F-85DC-032BDA510610}"/>
                </a:ext>
              </a:extLst>
            </p:cNvPr>
            <p:cNvSpPr txBox="1"/>
            <p:nvPr/>
          </p:nvSpPr>
          <p:spPr>
            <a:xfrm>
              <a:off x="5469129" y="5067258"/>
              <a:ext cx="438933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400" dirty="0"/>
                <a:t>Weitere Kriterien: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2AAB7FA7-3982-496C-826C-98D4296833C4}"/>
                </a:ext>
              </a:extLst>
            </p:cNvPr>
            <p:cNvSpPr/>
            <p:nvPr/>
          </p:nvSpPr>
          <p:spPr>
            <a:xfrm>
              <a:off x="5349300" y="4923916"/>
              <a:ext cx="4677562" cy="1633106"/>
            </a:xfrm>
            <a:prstGeom prst="rect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66179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6" grpId="0"/>
      <p:bldP spid="27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BAF3809-ED7D-4A98-8B29-986428E0F457}"/>
              </a:ext>
            </a:extLst>
          </p:cNvPr>
          <p:cNvGrpSpPr/>
          <p:nvPr/>
        </p:nvGrpSpPr>
        <p:grpSpPr>
          <a:xfrm>
            <a:off x="1431393" y="1568602"/>
            <a:ext cx="9329214" cy="895531"/>
            <a:chOff x="1393377" y="1226696"/>
            <a:chExt cx="9329214" cy="895531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16AAAB3-F577-4018-89CF-93263DA64BF1}"/>
                </a:ext>
              </a:extLst>
            </p:cNvPr>
            <p:cNvSpPr/>
            <p:nvPr/>
          </p:nvSpPr>
          <p:spPr>
            <a:xfrm>
              <a:off x="1469408" y="1383563"/>
              <a:ext cx="925318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2400" i="1" dirty="0"/>
                <a:t>„</a:t>
              </a:r>
              <a:r>
                <a:rPr lang="de-DE" sz="2400" i="1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l-GR" sz="2400" i="1" dirty="0"/>
                <a:t>Ἐν ἀρχῇ ἦν ὁ λόγος, καὶ ὁ λόγος ἦν πρὸς τὸν θεόν, καὶ θεὸς ἦν ὁ λόγος.</a:t>
              </a:r>
              <a:r>
                <a:rPr lang="de-DE" sz="2400" i="1" dirty="0"/>
                <a:t>“ </a:t>
              </a:r>
              <a:r>
                <a:rPr lang="de-DE" dirty="0">
                  <a:solidFill>
                    <a:schemeClr val="bg2">
                      <a:lumMod val="75000"/>
                    </a:schemeClr>
                  </a:solidFill>
                </a:rPr>
                <a:t>Joh </a:t>
              </a:r>
              <a:r>
                <a:rPr lang="el-GR" dirty="0">
                  <a:solidFill>
                    <a:schemeClr val="bg2">
                      <a:lumMod val="75000"/>
                    </a:schemeClr>
                  </a:solidFill>
                </a:rPr>
                <a:t>1</a:t>
              </a:r>
              <a:r>
                <a:rPr lang="de-DE" dirty="0">
                  <a:solidFill>
                    <a:schemeClr val="bg2">
                      <a:lumMod val="75000"/>
                    </a:schemeClr>
                  </a:solidFill>
                </a:rPr>
                <a:t>,1 </a:t>
              </a:r>
              <a:endParaRPr lang="el-GR" dirty="0"/>
            </a:p>
          </p:txBody>
        </p:sp>
        <p:sp>
          <p:nvSpPr>
            <p:cNvPr id="8" name="L-Form 7">
              <a:extLst>
                <a:ext uri="{FF2B5EF4-FFF2-40B4-BE49-F238E27FC236}">
                  <a16:creationId xmlns:a16="http://schemas.microsoft.com/office/drawing/2014/main" id="{053D0DB0-50E0-4C06-B5C8-5510008BDF98}"/>
                </a:ext>
              </a:extLst>
            </p:cNvPr>
            <p:cNvSpPr/>
            <p:nvPr/>
          </p:nvSpPr>
          <p:spPr>
            <a:xfrm rot="5400000">
              <a:off x="1314012" y="1306061"/>
              <a:ext cx="618008" cy="459277"/>
            </a:xfrm>
            <a:prstGeom prst="corner">
              <a:avLst>
                <a:gd name="adj1" fmla="val 6109"/>
                <a:gd name="adj2" fmla="val 5339"/>
              </a:avLst>
            </a:prstGeom>
            <a:solidFill>
              <a:srgbClr val="D0A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D6D603A-D34C-4296-A8E5-0BE9AB608582}"/>
              </a:ext>
            </a:extLst>
          </p:cNvPr>
          <p:cNvSpPr txBox="1"/>
          <p:nvPr/>
        </p:nvSpPr>
        <p:spPr>
          <a:xfrm>
            <a:off x="1659090" y="4033281"/>
            <a:ext cx="27113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/>
              <a:t>Einheitsübersetzung</a:t>
            </a:r>
          </a:p>
          <a:p>
            <a:endParaRPr lang="de-DE" u="sng" dirty="0"/>
          </a:p>
          <a:p>
            <a:r>
              <a:rPr lang="de-DE" dirty="0"/>
              <a:t>Im Anfang war das Wort und das Wort war bei Gott und das Wort war Gott.</a:t>
            </a:r>
          </a:p>
          <a:p>
            <a:endParaRPr 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4F4745B-CECE-415E-BA0A-06E513F666A4}"/>
              </a:ext>
            </a:extLst>
          </p:cNvPr>
          <p:cNvGrpSpPr/>
          <p:nvPr/>
        </p:nvGrpSpPr>
        <p:grpSpPr>
          <a:xfrm>
            <a:off x="4410244" y="4033281"/>
            <a:ext cx="3291839" cy="1785104"/>
            <a:chOff x="4126727" y="4120745"/>
            <a:chExt cx="3291839" cy="1785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B9789C4-D8E7-4222-9C24-F50C7427B011}"/>
                </a:ext>
              </a:extLst>
            </p:cNvPr>
            <p:cNvSpPr txBox="1"/>
            <p:nvPr/>
          </p:nvSpPr>
          <p:spPr>
            <a:xfrm>
              <a:off x="4261898" y="4120745"/>
              <a:ext cx="3156668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u="sng" dirty="0"/>
                <a:t>Bibel in gerechter Sprache</a:t>
              </a:r>
            </a:p>
            <a:p>
              <a:endParaRPr lang="de-DE" u="sng" dirty="0"/>
            </a:p>
            <a:p>
              <a:r>
                <a:rPr lang="de-DE" dirty="0"/>
                <a:t>Am Anfang war die Weisheit</a:t>
              </a:r>
              <a:r>
                <a:rPr lang="de-DE" u="sng" dirty="0">
                  <a:solidFill>
                    <a:schemeClr val="tx1"/>
                  </a:solidFill>
                </a:rPr>
                <a:t> </a:t>
              </a:r>
              <a:r>
                <a:rPr lang="de-DE" dirty="0"/>
                <a:t>und die Weisheit war bei Gott</a:t>
              </a:r>
              <a:br>
                <a:rPr lang="de-DE" dirty="0"/>
              </a:br>
              <a:r>
                <a:rPr lang="de-DE" dirty="0"/>
                <a:t>und die Weisheit war wie Gott.</a:t>
              </a:r>
              <a:endParaRPr lang="de-DE" u="none" dirty="0"/>
            </a:p>
            <a:p>
              <a:endParaRPr lang="de-DE" dirty="0"/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80843A67-2FE9-4F58-930E-00BCEA3F3BAE}"/>
                </a:ext>
              </a:extLst>
            </p:cNvPr>
            <p:cNvCxnSpPr/>
            <p:nvPr/>
          </p:nvCxnSpPr>
          <p:spPr>
            <a:xfrm>
              <a:off x="4126727" y="4120745"/>
              <a:ext cx="0" cy="1785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36989E62-3F69-4D37-8764-BBB6361FCAC8}"/>
              </a:ext>
            </a:extLst>
          </p:cNvPr>
          <p:cNvGrpSpPr/>
          <p:nvPr/>
        </p:nvGrpSpPr>
        <p:grpSpPr>
          <a:xfrm>
            <a:off x="7850429" y="4033281"/>
            <a:ext cx="2910178" cy="1785104"/>
            <a:chOff x="7418566" y="4120745"/>
            <a:chExt cx="2910178" cy="178510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23D5EB31-0F4F-49BF-9508-5338E04F7E14}"/>
                </a:ext>
              </a:extLst>
            </p:cNvPr>
            <p:cNvSpPr txBox="1"/>
            <p:nvPr/>
          </p:nvSpPr>
          <p:spPr>
            <a:xfrm>
              <a:off x="7680958" y="4120745"/>
              <a:ext cx="264778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u="sng" dirty="0"/>
                <a:t>Berger/Nord</a:t>
              </a:r>
            </a:p>
            <a:p>
              <a:endParaRPr lang="de-DE" u="sng" dirty="0"/>
            </a:p>
            <a:p>
              <a:r>
                <a:rPr lang="de-DE" dirty="0"/>
                <a:t>Zuerst war das Wort da, Gott nahe und </a:t>
              </a:r>
            </a:p>
            <a:p>
              <a:r>
                <a:rPr lang="de-DE" dirty="0"/>
                <a:t>von Gottes Art.</a:t>
              </a:r>
              <a:endParaRPr lang="de-DE" u="none" dirty="0"/>
            </a:p>
            <a:p>
              <a:endParaRPr lang="de-DE" dirty="0"/>
            </a:p>
          </p:txBody>
        </p:sp>
        <p:cxnSp>
          <p:nvCxnSpPr>
            <p:cNvPr id="22" name="Gerader Verbinder 21">
              <a:extLst>
                <a:ext uri="{FF2B5EF4-FFF2-40B4-BE49-F238E27FC236}">
                  <a16:creationId xmlns:a16="http://schemas.microsoft.com/office/drawing/2014/main" id="{136CE261-9BA6-415F-B533-49B5BCCE8C8A}"/>
                </a:ext>
              </a:extLst>
            </p:cNvPr>
            <p:cNvCxnSpPr/>
            <p:nvPr/>
          </p:nvCxnSpPr>
          <p:spPr>
            <a:xfrm>
              <a:off x="7418566" y="4120745"/>
              <a:ext cx="0" cy="1785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1710B23-B4A4-41F4-A3EB-C137F7E1CDE1}"/>
              </a:ext>
            </a:extLst>
          </p:cNvPr>
          <p:cNvGrpSpPr/>
          <p:nvPr/>
        </p:nvGrpSpPr>
        <p:grpSpPr>
          <a:xfrm>
            <a:off x="6791569" y="1725469"/>
            <a:ext cx="2301631" cy="517544"/>
            <a:chOff x="6791569" y="1725469"/>
            <a:chExt cx="2301631" cy="517544"/>
          </a:xfrm>
        </p:grpSpPr>
        <p:cxnSp>
          <p:nvCxnSpPr>
            <p:cNvPr id="4" name="Gerader Verbinder 3">
              <a:extLst>
                <a:ext uri="{FF2B5EF4-FFF2-40B4-BE49-F238E27FC236}">
                  <a16:creationId xmlns:a16="http://schemas.microsoft.com/office/drawing/2014/main" id="{5A25D81E-9A9F-4B53-AF37-7245F41B96CF}"/>
                </a:ext>
              </a:extLst>
            </p:cNvPr>
            <p:cNvCxnSpPr/>
            <p:nvPr/>
          </p:nvCxnSpPr>
          <p:spPr>
            <a:xfrm>
              <a:off x="7323015" y="2102338"/>
              <a:ext cx="586154" cy="0"/>
            </a:xfrm>
            <a:prstGeom prst="line">
              <a:avLst/>
            </a:prstGeom>
            <a:ln/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2BBF29CF-078D-42B3-9527-3D830555DDF9}"/>
                </a:ext>
              </a:extLst>
            </p:cNvPr>
            <p:cNvSpPr/>
            <p:nvPr/>
          </p:nvSpPr>
          <p:spPr>
            <a:xfrm>
              <a:off x="6791569" y="1725469"/>
              <a:ext cx="531446" cy="517544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>
              <a:solidFill>
                <a:srgbClr val="D0AF7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F6ECA586-1CE4-4C2D-95A0-A8B7610C84C1}"/>
                </a:ext>
              </a:extLst>
            </p:cNvPr>
            <p:cNvCxnSpPr/>
            <p:nvPr/>
          </p:nvCxnSpPr>
          <p:spPr>
            <a:xfrm>
              <a:off x="8507046" y="2102338"/>
              <a:ext cx="586154" cy="0"/>
            </a:xfrm>
            <a:prstGeom prst="line">
              <a:avLst/>
            </a:prstGeom>
            <a:ln/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479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317E6E5-4363-4F37-9590-6F512E3AF886}"/>
              </a:ext>
            </a:extLst>
          </p:cNvPr>
          <p:cNvSpPr txBox="1"/>
          <p:nvPr/>
        </p:nvSpPr>
        <p:spPr>
          <a:xfrm>
            <a:off x="656494" y="677860"/>
            <a:ext cx="4704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u="sng" dirty="0"/>
              <a:t>Faust von J. W. von Goethe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0641B26-381F-4C52-B4F3-C49F7B2EDD68}"/>
              </a:ext>
            </a:extLst>
          </p:cNvPr>
          <p:cNvSpPr txBox="1"/>
          <p:nvPr/>
        </p:nvSpPr>
        <p:spPr>
          <a:xfrm>
            <a:off x="656494" y="1874314"/>
            <a:ext cx="50252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Geschrieben steht: „Im Anfang steht das </a:t>
            </a:r>
            <a:r>
              <a:rPr lang="de-DE" i="1" dirty="0"/>
              <a:t>Wort</a:t>
            </a:r>
            <a:r>
              <a:rPr lang="de-DE" dirty="0"/>
              <a:t>!“</a:t>
            </a:r>
          </a:p>
          <a:p>
            <a:r>
              <a:rPr lang="de-DE" dirty="0"/>
              <a:t>Hier stock ich schon! Wer hilft mir weiter fort?</a:t>
            </a:r>
          </a:p>
          <a:p>
            <a:r>
              <a:rPr lang="de-DE" dirty="0"/>
              <a:t>Ich kann das Wort so hoch unmöglich schätzen,</a:t>
            </a:r>
          </a:p>
          <a:p>
            <a:r>
              <a:rPr lang="de-DE" dirty="0"/>
              <a:t>Ich muss es anders übersetzen,</a:t>
            </a:r>
          </a:p>
          <a:p>
            <a:r>
              <a:rPr lang="de-DE" dirty="0"/>
              <a:t>Wenn ich vom Geiste recht erleuchtet bin.</a:t>
            </a:r>
          </a:p>
          <a:p>
            <a:r>
              <a:rPr lang="de-DE" dirty="0"/>
              <a:t>Geschrieben steht: „Im Anfang war der </a:t>
            </a:r>
            <a:r>
              <a:rPr lang="de-DE" i="1" dirty="0"/>
              <a:t>Sinn</a:t>
            </a:r>
            <a:r>
              <a:rPr lang="de-DE" dirty="0"/>
              <a:t>.“</a:t>
            </a:r>
          </a:p>
          <a:p>
            <a:r>
              <a:rPr lang="de-DE" dirty="0"/>
              <a:t>Bedenke wohl die erste Zeile,</a:t>
            </a:r>
          </a:p>
          <a:p>
            <a:r>
              <a:rPr lang="de-DE" dirty="0"/>
              <a:t>Dass deine Feder sich nicht übereile!</a:t>
            </a:r>
          </a:p>
          <a:p>
            <a:r>
              <a:rPr lang="de-DE" dirty="0"/>
              <a:t>Ist es der Sinn, der alles wirkt und schafft?</a:t>
            </a:r>
          </a:p>
          <a:p>
            <a:r>
              <a:rPr lang="de-DE" dirty="0"/>
              <a:t>Es sollte </a:t>
            </a:r>
            <a:r>
              <a:rPr lang="de-DE" dirty="0" err="1"/>
              <a:t>stehn</a:t>
            </a:r>
            <a:r>
              <a:rPr lang="de-DE" dirty="0"/>
              <a:t>: „Im Anfang war die </a:t>
            </a:r>
            <a:r>
              <a:rPr lang="de-DE" i="1" dirty="0"/>
              <a:t>Kraft</a:t>
            </a:r>
            <a:r>
              <a:rPr lang="de-DE" dirty="0"/>
              <a:t>!“</a:t>
            </a:r>
          </a:p>
          <a:p>
            <a:r>
              <a:rPr lang="de-DE" dirty="0"/>
              <a:t>Doch, auch indem ich dieses niederschreibe,</a:t>
            </a:r>
          </a:p>
          <a:p>
            <a:r>
              <a:rPr lang="de-DE" dirty="0"/>
              <a:t>Schon warnt mich was, dass ich dabei nicht bleibe.</a:t>
            </a:r>
          </a:p>
          <a:p>
            <a:r>
              <a:rPr lang="de-DE" dirty="0"/>
              <a:t>Mir hilft der Geist! Auf einmal </a:t>
            </a:r>
            <a:r>
              <a:rPr lang="de-DE" dirty="0" err="1"/>
              <a:t>seh</a:t>
            </a:r>
            <a:r>
              <a:rPr lang="de-DE" dirty="0"/>
              <a:t> ich Rat </a:t>
            </a:r>
          </a:p>
          <a:p>
            <a:r>
              <a:rPr lang="de-DE" dirty="0"/>
              <a:t>Und schreibe getrost: „Im Anfang war die </a:t>
            </a:r>
            <a:r>
              <a:rPr lang="de-DE" i="1" dirty="0"/>
              <a:t>Tat</a:t>
            </a:r>
            <a:r>
              <a:rPr lang="de-DE" dirty="0"/>
              <a:t>!“</a:t>
            </a:r>
          </a:p>
        </p:txBody>
      </p: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73D1BDDA-049E-4F6F-BB8D-578961EA4A0E}"/>
              </a:ext>
            </a:extLst>
          </p:cNvPr>
          <p:cNvGrpSpPr/>
          <p:nvPr/>
        </p:nvGrpSpPr>
        <p:grpSpPr>
          <a:xfrm>
            <a:off x="4525107" y="1917671"/>
            <a:ext cx="5087818" cy="369332"/>
            <a:chOff x="4525107" y="1917671"/>
            <a:chExt cx="5087818" cy="369332"/>
          </a:xfrm>
        </p:grpSpPr>
        <p:cxnSp>
          <p:nvCxnSpPr>
            <p:cNvPr id="5" name="Gerader Verbinder 4">
              <a:extLst>
                <a:ext uri="{FF2B5EF4-FFF2-40B4-BE49-F238E27FC236}">
                  <a16:creationId xmlns:a16="http://schemas.microsoft.com/office/drawing/2014/main" id="{A11363F3-555C-403E-B328-FFA06AF44C97}"/>
                </a:ext>
              </a:extLst>
            </p:cNvPr>
            <p:cNvCxnSpPr/>
            <p:nvPr/>
          </p:nvCxnSpPr>
          <p:spPr>
            <a:xfrm>
              <a:off x="4525107" y="2172677"/>
              <a:ext cx="539262" cy="0"/>
            </a:xfrm>
            <a:prstGeom prst="line">
              <a:avLst/>
            </a:prstGeom>
            <a:ln/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1D62E3A-2B44-4E66-BA15-CAF0972FD03D}"/>
                </a:ext>
              </a:extLst>
            </p:cNvPr>
            <p:cNvSpPr txBox="1"/>
            <p:nvPr/>
          </p:nvSpPr>
          <p:spPr>
            <a:xfrm>
              <a:off x="6908802" y="1917671"/>
              <a:ext cx="2704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DE" dirty="0"/>
            </a:p>
          </p:txBody>
        </p:sp>
      </p:grp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E702A2D6-CD4C-462B-8962-2B66D5CC936A}"/>
              </a:ext>
            </a:extLst>
          </p:cNvPr>
          <p:cNvCxnSpPr>
            <a:cxnSpLocks/>
          </p:cNvCxnSpPr>
          <p:nvPr/>
        </p:nvCxnSpPr>
        <p:spPr>
          <a:xfrm>
            <a:off x="4396152" y="3536463"/>
            <a:ext cx="396631" cy="0"/>
          </a:xfrm>
          <a:prstGeom prst="lin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9E842753-7019-4358-8E6C-42C65BC8CABF}"/>
              </a:ext>
            </a:extLst>
          </p:cNvPr>
          <p:cNvCxnSpPr/>
          <p:nvPr/>
        </p:nvCxnSpPr>
        <p:spPr>
          <a:xfrm>
            <a:off x="3985845" y="4634524"/>
            <a:ext cx="539262" cy="0"/>
          </a:xfrm>
          <a:prstGeom prst="line">
            <a:avLst/>
          </a:prstGeom>
          <a:ln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8029EEC-3EA6-4CAF-9E1F-1A8E5BA46CF1}"/>
              </a:ext>
            </a:extLst>
          </p:cNvPr>
          <p:cNvCxnSpPr>
            <a:cxnSpLocks/>
          </p:cNvCxnSpPr>
          <p:nvPr/>
        </p:nvCxnSpPr>
        <p:spPr>
          <a:xfrm>
            <a:off x="4650152" y="5748215"/>
            <a:ext cx="285262" cy="0"/>
          </a:xfrm>
          <a:prstGeom prst="line">
            <a:avLst/>
          </a:prstGeom>
          <a:ln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5" name="Grafik 24">
            <a:extLst>
              <a:ext uri="{FF2B5EF4-FFF2-40B4-BE49-F238E27FC236}">
                <a16:creationId xmlns:a16="http://schemas.microsoft.com/office/drawing/2014/main" id="{867E2EFD-C2B7-42A1-87BA-E0583B1A86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819" t="265"/>
          <a:stretch/>
        </p:blipFill>
        <p:spPr>
          <a:xfrm>
            <a:off x="6908802" y="-1081410"/>
            <a:ext cx="6536854" cy="887597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8634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9CFF958-E156-4E62-86BD-5DC4C8925B6E}"/>
              </a:ext>
            </a:extLst>
          </p:cNvPr>
          <p:cNvSpPr txBox="1"/>
          <p:nvPr/>
        </p:nvSpPr>
        <p:spPr>
          <a:xfrm>
            <a:off x="655320" y="365125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u="sng" dirty="0">
                <a:ea typeface="+mj-ea"/>
                <a:cs typeface="+mj-cs"/>
              </a:rPr>
              <a:t>Martin Luther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964BC03B-BF6B-41FE-8AF5-EFF99130BEEA}"/>
              </a:ext>
            </a:extLst>
          </p:cNvPr>
          <p:cNvSpPr txBox="1"/>
          <p:nvPr/>
        </p:nvSpPr>
        <p:spPr>
          <a:xfrm>
            <a:off x="655320" y="2711666"/>
            <a:ext cx="4823222" cy="1692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i="1" dirty="0"/>
              <a:t>„</a:t>
            </a:r>
            <a:r>
              <a:rPr lang="en-US" sz="2800" i="1" dirty="0" err="1"/>
              <a:t>Im</a:t>
            </a:r>
            <a:r>
              <a:rPr lang="en-US" sz="2800" i="1" dirty="0"/>
              <a:t> </a:t>
            </a:r>
            <a:r>
              <a:rPr lang="en-US" sz="2800" i="1" dirty="0" err="1"/>
              <a:t>Anfang</a:t>
            </a:r>
            <a:r>
              <a:rPr lang="en-US" sz="2800" i="1" dirty="0"/>
              <a:t> war das Wort”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das Motto, das </a:t>
            </a:r>
            <a:r>
              <a:rPr lang="en-US" dirty="0" err="1"/>
              <a:t>sich</a:t>
            </a:r>
            <a:r>
              <a:rPr lang="en-US" dirty="0"/>
              <a:t> die </a:t>
            </a:r>
            <a:r>
              <a:rPr lang="en-US" dirty="0" err="1"/>
              <a:t>Evangelische</a:t>
            </a:r>
            <a:r>
              <a:rPr lang="en-US" dirty="0"/>
              <a:t> </a:t>
            </a:r>
            <a:r>
              <a:rPr lang="en-US" dirty="0" err="1"/>
              <a:t>Kirche</a:t>
            </a:r>
            <a:r>
              <a:rPr lang="en-US" dirty="0"/>
              <a:t> in Deutschland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Blick</a:t>
            </a:r>
            <a:r>
              <a:rPr lang="en-US" dirty="0"/>
              <a:t> auf das 500. </a:t>
            </a:r>
            <a:r>
              <a:rPr lang="en-US" dirty="0" err="1"/>
              <a:t>Reformationsjubiläum</a:t>
            </a:r>
            <a:r>
              <a:rPr lang="en-US" dirty="0"/>
              <a:t> </a:t>
            </a:r>
            <a:r>
              <a:rPr lang="en-US" dirty="0" err="1"/>
              <a:t>gegeben</a:t>
            </a:r>
            <a:r>
              <a:rPr lang="en-US" dirty="0"/>
              <a:t> hat</a:t>
            </a:r>
          </a:p>
        </p:txBody>
      </p:sp>
      <p:pic>
        <p:nvPicPr>
          <p:cNvPr id="4" name="Grafik 3" descr="Ein Bild, das Kleidung enthält.&#10;&#10;Automatisch generierte Beschreibung">
            <a:extLst>
              <a:ext uri="{FF2B5EF4-FFF2-40B4-BE49-F238E27FC236}">
                <a16:creationId xmlns:a16="http://schemas.microsoft.com/office/drawing/2014/main" id="{EB8FE239-6F05-44E0-8523-A116D8DD9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5" r="1" b="2260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1E212247-DBD5-414C-865E-C15E914865B9}"/>
              </a:ext>
            </a:extLst>
          </p:cNvPr>
          <p:cNvSpPr/>
          <p:nvPr/>
        </p:nvSpPr>
        <p:spPr>
          <a:xfrm>
            <a:off x="522514" y="2129814"/>
            <a:ext cx="4901411" cy="32373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6067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CB861BE-A393-4483-A74A-EAF25148A0D4}"/>
              </a:ext>
            </a:extLst>
          </p:cNvPr>
          <p:cNvSpPr txBox="1"/>
          <p:nvPr/>
        </p:nvSpPr>
        <p:spPr>
          <a:xfrm>
            <a:off x="3902868" y="733425"/>
            <a:ext cx="4386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u="sng" dirty="0"/>
              <a:t>Übersetzungsprinzip</a:t>
            </a:r>
            <a:endParaRPr lang="de-DE" sz="3600" u="sng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2C8034B-0105-40C5-A4BD-B9AF7463EB7D}"/>
              </a:ext>
            </a:extLst>
          </p:cNvPr>
          <p:cNvSpPr txBox="1"/>
          <p:nvPr/>
        </p:nvSpPr>
        <p:spPr>
          <a:xfrm>
            <a:off x="1419225" y="4267200"/>
            <a:ext cx="2399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Ausgangstext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BD99B5A-2AE4-4B47-A36E-7FD37A8B2628}"/>
              </a:ext>
            </a:extLst>
          </p:cNvPr>
          <p:cNvSpPr txBox="1"/>
          <p:nvPr/>
        </p:nvSpPr>
        <p:spPr>
          <a:xfrm>
            <a:off x="9505950" y="4267200"/>
            <a:ext cx="1258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Zieltext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B124B33-821F-4BE0-ABA1-DB8F4B669E8D}"/>
              </a:ext>
            </a:extLst>
          </p:cNvPr>
          <p:cNvSpPr txBox="1"/>
          <p:nvPr/>
        </p:nvSpPr>
        <p:spPr>
          <a:xfrm>
            <a:off x="2686050" y="2228850"/>
            <a:ext cx="2981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Dekodierung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F2E559-313F-40B8-AB01-2B4C3F58036E}"/>
              </a:ext>
            </a:extLst>
          </p:cNvPr>
          <p:cNvSpPr txBox="1"/>
          <p:nvPr/>
        </p:nvSpPr>
        <p:spPr>
          <a:xfrm>
            <a:off x="7267575" y="2290404"/>
            <a:ext cx="2238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Rekodierung</a:t>
            </a:r>
            <a:endParaRPr lang="de-DE" sz="2400" dirty="0"/>
          </a:p>
        </p:txBody>
      </p:sp>
      <p:pic>
        <p:nvPicPr>
          <p:cNvPr id="10" name="Grafik 9" descr="Pfeil mit einer Linie: Kurve im Uhrzeigersinn">
            <a:extLst>
              <a:ext uri="{FF2B5EF4-FFF2-40B4-BE49-F238E27FC236}">
                <a16:creationId xmlns:a16="http://schemas.microsoft.com/office/drawing/2014/main" id="{1D8EBF5B-A92B-4350-8BF1-661402656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746065">
            <a:off x="5502755" y="1448473"/>
            <a:ext cx="1184605" cy="1683861"/>
          </a:xfrm>
          <a:prstGeom prst="rect">
            <a:avLst/>
          </a:prstGeom>
        </p:spPr>
      </p:pic>
      <p:pic>
        <p:nvPicPr>
          <p:cNvPr id="12" name="Grafik 11" descr="Pfeil mit einer Linie: Kurve im Uhrzeigersinn">
            <a:extLst>
              <a:ext uri="{FF2B5EF4-FFF2-40B4-BE49-F238E27FC236}">
                <a16:creationId xmlns:a16="http://schemas.microsoft.com/office/drawing/2014/main" id="{B416668A-3BF0-4A2A-8EFA-E0F24FBC6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709603">
            <a:off x="1927353" y="3003351"/>
            <a:ext cx="817360" cy="851296"/>
          </a:xfrm>
          <a:prstGeom prst="rect">
            <a:avLst/>
          </a:prstGeom>
        </p:spPr>
      </p:pic>
      <p:pic>
        <p:nvPicPr>
          <p:cNvPr id="13" name="Grafik 12" descr="Pfeil mit einer Linie: Kurve im Uhrzeigersinn">
            <a:extLst>
              <a:ext uri="{FF2B5EF4-FFF2-40B4-BE49-F238E27FC236}">
                <a16:creationId xmlns:a16="http://schemas.microsoft.com/office/drawing/2014/main" id="{DDD5F22C-1BA7-4F7D-90F4-33E3A82EF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9269391" y="3003350"/>
            <a:ext cx="817360" cy="85129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02E01A8B-0CA3-4433-8499-31A3B3BE8F71}"/>
              </a:ext>
            </a:extLst>
          </p:cNvPr>
          <p:cNvSpPr txBox="1"/>
          <p:nvPr/>
        </p:nvSpPr>
        <p:spPr>
          <a:xfrm>
            <a:off x="7320742" y="5476873"/>
            <a:ext cx="3443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>
                <a:solidFill>
                  <a:schemeClr val="accent3">
                    <a:lumMod val="75000"/>
                  </a:schemeClr>
                </a:solidFill>
              </a:rPr>
              <a:t>illusionistisches Prinzip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82BFE02-3D7A-4806-8CBF-E76267CB3DD7}"/>
              </a:ext>
            </a:extLst>
          </p:cNvPr>
          <p:cNvSpPr txBox="1"/>
          <p:nvPr/>
        </p:nvSpPr>
        <p:spPr>
          <a:xfrm>
            <a:off x="1219200" y="5476874"/>
            <a:ext cx="4322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i="1" dirty="0">
                <a:solidFill>
                  <a:schemeClr val="accent3">
                    <a:lumMod val="75000"/>
                  </a:schemeClr>
                </a:solidFill>
              </a:rPr>
              <a:t>anti-illusionistisches Prinzip  </a:t>
            </a:r>
          </a:p>
        </p:txBody>
      </p:sp>
    </p:spTree>
    <p:extLst>
      <p:ext uri="{BB962C8B-B14F-4D97-AF65-F5344CB8AC3E}">
        <p14:creationId xmlns:p14="http://schemas.microsoft.com/office/powerpoint/2010/main" val="22667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A293D4C1-E000-42B5-A93E-CE17146A52BC}"/>
              </a:ext>
            </a:extLst>
          </p:cNvPr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2020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CA6844B-4830-44E0-904D-7D12A535B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0" t="-1" r="214" b="-1"/>
          <a:stretch/>
        </p:blipFill>
        <p:spPr>
          <a:xfrm>
            <a:off x="1096616" y="3543028"/>
            <a:ext cx="2446960" cy="2390775"/>
          </a:xfrm>
          <a:prstGeom prst="ellipse">
            <a:avLst/>
          </a:prstGeom>
        </p:spPr>
      </p:pic>
      <p:sp>
        <p:nvSpPr>
          <p:cNvPr id="2" name="Bogen 1">
            <a:extLst>
              <a:ext uri="{FF2B5EF4-FFF2-40B4-BE49-F238E27FC236}">
                <a16:creationId xmlns:a16="http://schemas.microsoft.com/office/drawing/2014/main" id="{CC2466B2-0C01-4F45-ABCB-ACC474DBA945}"/>
              </a:ext>
            </a:extLst>
          </p:cNvPr>
          <p:cNvSpPr/>
          <p:nvPr/>
        </p:nvSpPr>
        <p:spPr>
          <a:xfrm>
            <a:off x="-945754" y="1887583"/>
            <a:ext cx="6531701" cy="6374130"/>
          </a:xfrm>
          <a:prstGeom prst="arc">
            <a:avLst>
              <a:gd name="adj1" fmla="val 11501712"/>
              <a:gd name="adj2" fmla="val 2029611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ogen 6">
            <a:extLst>
              <a:ext uri="{FF2B5EF4-FFF2-40B4-BE49-F238E27FC236}">
                <a16:creationId xmlns:a16="http://schemas.microsoft.com/office/drawing/2014/main" id="{8F7C4B72-BA18-48C3-BBC9-DCA0DE998F1C}"/>
              </a:ext>
            </a:extLst>
          </p:cNvPr>
          <p:cNvSpPr/>
          <p:nvPr/>
        </p:nvSpPr>
        <p:spPr>
          <a:xfrm>
            <a:off x="-2387023" y="483326"/>
            <a:ext cx="9963479" cy="8028759"/>
          </a:xfrm>
          <a:prstGeom prst="arc">
            <a:avLst>
              <a:gd name="adj1" fmla="val 11501712"/>
              <a:gd name="adj2" fmla="val 365208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Bogen 7">
            <a:extLst>
              <a:ext uri="{FF2B5EF4-FFF2-40B4-BE49-F238E27FC236}">
                <a16:creationId xmlns:a16="http://schemas.microsoft.com/office/drawing/2014/main" id="{90EB6087-2D7D-47E0-BBCB-CEE3CF7DCE50}"/>
              </a:ext>
            </a:extLst>
          </p:cNvPr>
          <p:cNvSpPr/>
          <p:nvPr/>
        </p:nvSpPr>
        <p:spPr>
          <a:xfrm>
            <a:off x="-2234623" y="-1175656"/>
            <a:ext cx="12064423" cy="9840142"/>
          </a:xfrm>
          <a:prstGeom prst="arc">
            <a:avLst>
              <a:gd name="adj1" fmla="val 11501712"/>
              <a:gd name="adj2" fmla="val 365208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Bogen 8">
            <a:extLst>
              <a:ext uri="{FF2B5EF4-FFF2-40B4-BE49-F238E27FC236}">
                <a16:creationId xmlns:a16="http://schemas.microsoft.com/office/drawing/2014/main" id="{18890927-600F-43F7-9F00-02A2F9D52240}"/>
              </a:ext>
            </a:extLst>
          </p:cNvPr>
          <p:cNvSpPr/>
          <p:nvPr/>
        </p:nvSpPr>
        <p:spPr>
          <a:xfrm>
            <a:off x="-2234623" y="-2305594"/>
            <a:ext cx="14526772" cy="10970079"/>
          </a:xfrm>
          <a:prstGeom prst="arc">
            <a:avLst>
              <a:gd name="adj1" fmla="val 11501712"/>
              <a:gd name="adj2" fmla="val 3652083"/>
            </a:avLst>
          </a:prstGeom>
          <a:noFill/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721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6360E3-E128-42DE-9800-A141C9FC7E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anchor="ctr">
            <a:normAutofit/>
          </a:bodyPr>
          <a:lstStyle/>
          <a:p>
            <a:pPr algn="r"/>
            <a:r>
              <a:rPr lang="de-DE" sz="6000" dirty="0"/>
              <a:t>Totgesagte Sprachen leben länger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D07477-3B05-4F4B-B09B-03EA4E0E43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anchor="ctr">
            <a:normAutofit/>
          </a:bodyPr>
          <a:lstStyle/>
          <a:p>
            <a:pPr algn="l"/>
            <a:r>
              <a:rPr lang="de-DE" dirty="0"/>
              <a:t>E</a:t>
            </a:r>
            <a:r>
              <a:rPr lang="de-DE" sz="2400" dirty="0"/>
              <a:t>rarbeitet anhand des </a:t>
            </a:r>
            <a:r>
              <a:rPr lang="de-DE" sz="2400" dirty="0" err="1"/>
              <a:t>Logosbegriffs</a:t>
            </a:r>
            <a:r>
              <a:rPr lang="de-DE" sz="2400" dirty="0"/>
              <a:t> aus dem Johannesprolog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D3528C6-A72C-4ADD-85E5-E672A7A35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Certamen Carolinum 2019 - Johanna Jäger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1768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87CA90BE-F20E-4BD9-A655-0AB8D50C3AB1}"/>
              </a:ext>
            </a:extLst>
          </p:cNvPr>
          <p:cNvSpPr txBox="1"/>
          <p:nvPr/>
        </p:nvSpPr>
        <p:spPr>
          <a:xfrm>
            <a:off x="3090770" y="510989"/>
            <a:ext cx="6010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u="sng" dirty="0"/>
              <a:t>Johannesevangelium, Kapitel 1 -  Prolog</a:t>
            </a:r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C400A81E-5C75-4B1A-B4DC-5925DC1602B8}"/>
              </a:ext>
            </a:extLst>
          </p:cNvPr>
          <p:cNvGrpSpPr/>
          <p:nvPr/>
        </p:nvGrpSpPr>
        <p:grpSpPr>
          <a:xfrm>
            <a:off x="495300" y="1495461"/>
            <a:ext cx="2573767" cy="1643517"/>
            <a:chOff x="2316480" y="1503081"/>
            <a:chExt cx="2482469" cy="1643517"/>
          </a:xfrm>
        </p:grpSpPr>
        <p:sp>
          <p:nvSpPr>
            <p:cNvPr id="8" name="Geschweifte Klammer links 7">
              <a:extLst>
                <a:ext uri="{FF2B5EF4-FFF2-40B4-BE49-F238E27FC236}">
                  <a16:creationId xmlns:a16="http://schemas.microsoft.com/office/drawing/2014/main" id="{48C4528F-8BF8-467A-B1ED-89B003FF14B6}"/>
                </a:ext>
              </a:extLst>
            </p:cNvPr>
            <p:cNvSpPr/>
            <p:nvPr/>
          </p:nvSpPr>
          <p:spPr>
            <a:xfrm>
              <a:off x="4268694" y="1503081"/>
              <a:ext cx="530255" cy="1643517"/>
            </a:xfrm>
            <a:prstGeom prst="leftBrace">
              <a:avLst>
                <a:gd name="adj1" fmla="val 36904"/>
                <a:gd name="adj2" fmla="val 50364"/>
              </a:avLst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61C1E22E-50BF-40FA-AC6E-D9B29E1B031C}"/>
                </a:ext>
              </a:extLst>
            </p:cNvPr>
            <p:cNvSpPr txBox="1"/>
            <p:nvPr/>
          </p:nvSpPr>
          <p:spPr>
            <a:xfrm>
              <a:off x="2316480" y="2140180"/>
              <a:ext cx="18887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i="1" dirty="0"/>
                <a:t>V. 1- 8: </a:t>
              </a:r>
              <a:r>
                <a:rPr lang="de-DE" dirty="0"/>
                <a:t>Präexistenz</a:t>
              </a:r>
              <a:endParaRPr lang="de-DE" i="1" dirty="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B7FA41CE-083E-4827-AFB7-F6604A27D30D}"/>
              </a:ext>
            </a:extLst>
          </p:cNvPr>
          <p:cNvGrpSpPr/>
          <p:nvPr/>
        </p:nvGrpSpPr>
        <p:grpSpPr>
          <a:xfrm>
            <a:off x="495300" y="3138989"/>
            <a:ext cx="2585720" cy="1722563"/>
            <a:chOff x="2316480" y="3146609"/>
            <a:chExt cx="2585720" cy="1722563"/>
          </a:xfrm>
        </p:grpSpPr>
        <p:sp>
          <p:nvSpPr>
            <p:cNvPr id="11" name="Geschweifte Klammer links 10">
              <a:extLst>
                <a:ext uri="{FF2B5EF4-FFF2-40B4-BE49-F238E27FC236}">
                  <a16:creationId xmlns:a16="http://schemas.microsoft.com/office/drawing/2014/main" id="{1D4C7C89-CA97-4BF5-843F-B7EE20E50E9D}"/>
                </a:ext>
              </a:extLst>
            </p:cNvPr>
            <p:cNvSpPr/>
            <p:nvPr/>
          </p:nvSpPr>
          <p:spPr>
            <a:xfrm>
              <a:off x="4274670" y="3146609"/>
              <a:ext cx="627530" cy="1722563"/>
            </a:xfrm>
            <a:prstGeom prst="leftBrace">
              <a:avLst>
                <a:gd name="adj1" fmla="val 36904"/>
                <a:gd name="adj2" fmla="val 50364"/>
              </a:avLst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C0B73CE-1B62-47E7-8111-549B32C37C48}"/>
                </a:ext>
              </a:extLst>
            </p:cNvPr>
            <p:cNvSpPr txBox="1"/>
            <p:nvPr/>
          </p:nvSpPr>
          <p:spPr>
            <a:xfrm>
              <a:off x="2316480" y="3622887"/>
              <a:ext cx="19581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i="1" dirty="0"/>
                <a:t>V. 9- 13: </a:t>
              </a:r>
              <a:r>
                <a:rPr lang="de-DE" dirty="0"/>
                <a:t>Der Logos kam in die Welt</a:t>
              </a:r>
              <a:endParaRPr lang="de-DE" i="1" dirty="0"/>
            </a:p>
          </p:txBody>
        </p:sp>
      </p:grp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113E5DC5-854B-4C88-8DBA-511CA62EBE19}"/>
              </a:ext>
            </a:extLst>
          </p:cNvPr>
          <p:cNvGrpSpPr/>
          <p:nvPr/>
        </p:nvGrpSpPr>
        <p:grpSpPr>
          <a:xfrm>
            <a:off x="515457" y="4861560"/>
            <a:ext cx="2579743" cy="1729740"/>
            <a:chOff x="2316480" y="4686300"/>
            <a:chExt cx="2579743" cy="1729740"/>
          </a:xfrm>
        </p:grpSpPr>
        <p:sp>
          <p:nvSpPr>
            <p:cNvPr id="13" name="Geschweifte Klammer links 12">
              <a:extLst>
                <a:ext uri="{FF2B5EF4-FFF2-40B4-BE49-F238E27FC236}">
                  <a16:creationId xmlns:a16="http://schemas.microsoft.com/office/drawing/2014/main" id="{F75F2408-F1DD-4AA4-8762-87D38DD36978}"/>
                </a:ext>
              </a:extLst>
            </p:cNvPr>
            <p:cNvSpPr/>
            <p:nvPr/>
          </p:nvSpPr>
          <p:spPr>
            <a:xfrm>
              <a:off x="4268693" y="4686300"/>
              <a:ext cx="627530" cy="1729740"/>
            </a:xfrm>
            <a:prstGeom prst="leftBrace">
              <a:avLst>
                <a:gd name="adj1" fmla="val 36904"/>
                <a:gd name="adj2" fmla="val 50364"/>
              </a:avLst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76B4A405-3396-47C3-AE5D-AEF393E1E44D}"/>
                </a:ext>
              </a:extLst>
            </p:cNvPr>
            <p:cNvSpPr txBox="1"/>
            <p:nvPr/>
          </p:nvSpPr>
          <p:spPr>
            <a:xfrm>
              <a:off x="2316480" y="5228004"/>
              <a:ext cx="20348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i="1" dirty="0"/>
                <a:t>V. 14- 18: </a:t>
              </a:r>
              <a:r>
                <a:rPr lang="de-DE" dirty="0"/>
                <a:t>Der Logos wurde Fleisch</a:t>
              </a:r>
              <a:endParaRPr lang="de-DE" i="1" dirty="0"/>
            </a:p>
          </p:txBody>
        </p:sp>
      </p:grpSp>
      <p:sp>
        <p:nvSpPr>
          <p:cNvPr id="2" name="Rechteck 1">
            <a:extLst>
              <a:ext uri="{FF2B5EF4-FFF2-40B4-BE49-F238E27FC236}">
                <a16:creationId xmlns:a16="http://schemas.microsoft.com/office/drawing/2014/main" id="{E79EEBCD-F4EF-42F2-8E0F-C03F1BDC39A0}"/>
              </a:ext>
            </a:extLst>
          </p:cNvPr>
          <p:cNvSpPr/>
          <p:nvPr/>
        </p:nvSpPr>
        <p:spPr>
          <a:xfrm>
            <a:off x="3069066" y="1414665"/>
            <a:ext cx="7188201" cy="526297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el-GR" sz="1400" dirty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el-GR" sz="1400" dirty="0"/>
              <a:t>Ἐν ἀρχῇ ἦν ὁ λόγος, καὶ ὁ λόγος ἦν πρὸς τὸν θεόν, καὶ θεὸς ἦν ὁ λόγος.</a:t>
            </a:r>
          </a:p>
          <a:p>
            <a:r>
              <a:rPr lang="el-GR" sz="1400" dirty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de-DE" sz="1400" dirty="0"/>
              <a:t> </a:t>
            </a:r>
            <a:r>
              <a:rPr lang="el-GR" sz="1400" dirty="0"/>
              <a:t>οὗτος ἦν ἐν ἀρχῇ πρὸς τὸν θεόν.</a:t>
            </a:r>
          </a:p>
          <a:p>
            <a:r>
              <a:rPr lang="el-GR" sz="1400" dirty="0">
                <a:solidFill>
                  <a:schemeClr val="bg2">
                    <a:lumMod val="75000"/>
                  </a:schemeClr>
                </a:solidFill>
              </a:rPr>
              <a:t>3</a:t>
            </a:r>
            <a:r>
              <a:rPr lang="de-DE" sz="1400" dirty="0"/>
              <a:t> </a:t>
            </a:r>
            <a:r>
              <a:rPr lang="el-GR" sz="1400" dirty="0"/>
              <a:t>πάντα δι’ αὐτοῦ ἐγένετο, καὶ χωρὶς αὐτοῦ ἐγένετο οὐδὲ ἕν, ὃ γέγονεν</a:t>
            </a:r>
          </a:p>
          <a:p>
            <a:r>
              <a:rPr lang="el-GR" sz="1400" dirty="0">
                <a:solidFill>
                  <a:schemeClr val="bg2">
                    <a:lumMod val="75000"/>
                  </a:schemeClr>
                </a:solidFill>
              </a:rPr>
              <a:t>4</a:t>
            </a:r>
            <a:r>
              <a:rPr lang="de-DE" sz="1400" dirty="0"/>
              <a:t> </a:t>
            </a:r>
            <a:r>
              <a:rPr lang="el-GR" sz="1400" dirty="0"/>
              <a:t>ἐν αὐτῷ ζωὴ ἦν, καὶ ἡ ζωὴ ἦν τὸ φῶς τῶν ἀνθρώπων·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5</a:t>
            </a:r>
            <a:r>
              <a:rPr lang="de-DE" sz="1400" dirty="0"/>
              <a:t> </a:t>
            </a:r>
            <a:r>
              <a:rPr lang="el-GR" sz="1400" dirty="0"/>
              <a:t>καὶ τὸ φῶς ἐν τῇ σκοτίᾳ φαίνει, καὶ ἡ σκοτία αὐτὸ οὐ κατέλαβεν.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6</a:t>
            </a:r>
            <a:r>
              <a:rPr lang="de-DE" sz="1400" dirty="0"/>
              <a:t> </a:t>
            </a:r>
            <a:r>
              <a:rPr lang="el-GR" sz="1400" dirty="0"/>
              <a:t>Ἐγένετο ἄνθρωπος, ἀπεσταλμένος παρὰ θεοῦ, ὄνομα αὐτῷ Ἰωάννης·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7</a:t>
            </a:r>
            <a:r>
              <a:rPr lang="de-DE" sz="1400" dirty="0"/>
              <a:t> </a:t>
            </a:r>
            <a:r>
              <a:rPr lang="el-GR" sz="1400" dirty="0"/>
              <a:t>οὗτος ἦλθεν εἰς μαρτυρίαν ἵνα μαρτυρήσῃ περὶ τοῦ φωτός, ἵνα πάντες πιστεύσωσιν δι’ </a:t>
            </a:r>
            <a:endParaRPr lang="de-DE" sz="1400" dirty="0"/>
          </a:p>
          <a:p>
            <a:r>
              <a:rPr lang="el-GR" sz="1400" dirty="0"/>
              <a:t>αὐτοῦ.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8</a:t>
            </a:r>
            <a:r>
              <a:rPr lang="de-DE" sz="1400" dirty="0"/>
              <a:t> </a:t>
            </a:r>
            <a:r>
              <a:rPr lang="el-GR" sz="1400" dirty="0"/>
              <a:t>οὐκ ἦν ἐκεῖνος τὸ φῶς, ἀλλ’ ἵνα μαρτυρήσῃ περὶ τοῦ φωτός.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9</a:t>
            </a:r>
            <a:r>
              <a:rPr lang="de-DE" sz="1400" dirty="0"/>
              <a:t> </a:t>
            </a:r>
            <a:r>
              <a:rPr lang="el-GR" sz="1400" dirty="0"/>
              <a:t>Ἦν τὸ φῶς τὸ ἀληθινόν, ὃ φωτίζει πάντα ἄνθρωπον, ἐρχόμενον εἰς τὸν κόσμον.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10</a:t>
            </a:r>
            <a:r>
              <a:rPr lang="de-DE" sz="1400" dirty="0"/>
              <a:t> </a:t>
            </a:r>
            <a:r>
              <a:rPr lang="el-GR" sz="1400" dirty="0"/>
              <a:t>ἐν τῷ κόσμῳ ἦν, καὶ ὁ κόσμος δι’ αὐτοῦ ἐγένετο, καὶ ὁ κόσμος αὐτὸν οὐκ ἔγνω.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11</a:t>
            </a:r>
            <a:r>
              <a:rPr lang="de-DE" sz="1400" dirty="0"/>
              <a:t> </a:t>
            </a:r>
            <a:r>
              <a:rPr lang="el-GR" sz="1400" dirty="0"/>
              <a:t>εἰς τὰ ἴδια ἦλθεν, καὶ οἱ ἴδιοι αὐτὸν οὐ παρέλαβον.</a:t>
            </a:r>
            <a:endParaRPr lang="de-DE" sz="1400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12</a:t>
            </a:r>
            <a:r>
              <a:rPr lang="de-DE" sz="1400" dirty="0"/>
              <a:t> </a:t>
            </a:r>
            <a:r>
              <a:rPr lang="el-GR" sz="1400" dirty="0"/>
              <a:t>ὅσοι δὲ ἔλαβον αὐτόν, ἔδωκεν αὐτοῖς ἐξουσίαν τέκνα θεοῦ γενέσθαι, </a:t>
            </a:r>
            <a:endParaRPr lang="de-DE" sz="1400" dirty="0"/>
          </a:p>
          <a:p>
            <a:r>
              <a:rPr lang="el-GR" sz="1400" dirty="0"/>
              <a:t>τοῖς πιστεύουσιν εἰς τὸ ὄνομα αὐτοῦ,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13</a:t>
            </a:r>
            <a:r>
              <a:rPr lang="de-DE" sz="1400" dirty="0"/>
              <a:t> </a:t>
            </a:r>
            <a:r>
              <a:rPr lang="el-GR" sz="1400" dirty="0"/>
              <a:t>οἳ οὐκ ἐξ αἱμάτων οὐδὲ ἐκ θελήματος σαρκὸς οὐδὲ ἐκ θελήματος ἀνδρὸς ἀλλ’ ἐκ θεοῦ ἐγεννήθησαν.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14</a:t>
            </a:r>
            <a:r>
              <a:rPr lang="de-DE" sz="1400" dirty="0"/>
              <a:t> </a:t>
            </a:r>
            <a:r>
              <a:rPr lang="el-GR" sz="1400" dirty="0"/>
              <a:t>Καὶ ὁ</a:t>
            </a:r>
            <a:r>
              <a:rPr lang="de-DE" sz="1400" dirty="0"/>
              <a:t> </a:t>
            </a:r>
            <a:r>
              <a:rPr lang="el-GR" sz="1400" dirty="0"/>
              <a:t>λόγος</a:t>
            </a:r>
            <a:r>
              <a:rPr lang="de-DE" sz="1400" dirty="0"/>
              <a:t> </a:t>
            </a:r>
            <a:r>
              <a:rPr lang="el-GR" sz="1400" dirty="0"/>
              <a:t>σὰρξ ἐγένετο καὶ ἐσκήνωσεν ἐν ἡμῖν, καὶ ἐθεασάμεθα τὴν δόξαν αὐτοῦ, δόξαν ὡς μονογενοῦς παρὰ πατρός, πλήρης χάριτος καὶ ἀληθείας.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15</a:t>
            </a:r>
            <a:r>
              <a:rPr lang="de-DE" sz="1400" dirty="0"/>
              <a:t> </a:t>
            </a:r>
            <a:r>
              <a:rPr lang="el-GR" sz="1400" dirty="0"/>
              <a:t>Ἰωάννης μαρτυρεῖ περὶ αὐτοῦ καὶ κέκραγεν λέγων· οὗτος ἦν ὃν εἶπον· ὁ ὀπίσω μου ἐρχόμενος ἔμπροσθέν μου γέγονεν, ὅτι πρῶτός μου ἦν.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16</a:t>
            </a:r>
            <a:r>
              <a:rPr lang="de-DE" sz="1400" dirty="0"/>
              <a:t> </a:t>
            </a:r>
            <a:r>
              <a:rPr lang="el-GR" sz="1400" dirty="0"/>
              <a:t>ὅτι ἐκ τοῦ πληρώματος αὐτοῦ ἡμεῖς πάντες ἐλάβομεν καὶ χάριν ἀντὶ χάριτος·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17</a:t>
            </a:r>
            <a:r>
              <a:rPr lang="de-DE" sz="1400" dirty="0"/>
              <a:t> </a:t>
            </a:r>
            <a:r>
              <a:rPr lang="el-GR" sz="1400" dirty="0"/>
              <a:t>ὅτι ὁ νόμος διὰ Μωϋσέως ἐδόθη, ἡ χάρις καὶ ἡ ἀλήθεια διὰ Ἰησοῦ Χριστοῦ ἐγένετο. </a:t>
            </a:r>
          </a:p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18</a:t>
            </a:r>
            <a:r>
              <a:rPr lang="de-DE" sz="1400" dirty="0"/>
              <a:t> </a:t>
            </a:r>
            <a:r>
              <a:rPr lang="el-GR" sz="1400" dirty="0"/>
              <a:t>Θεὸν οὐδεὶς ἑώρακεν πώποτε· μονογενὴς θεὸς ὁ ὢν εἰς τὸν κόλπον τοῦ πατρὸς ἐκεῖνος ἐξηγήσατο.</a:t>
            </a:r>
            <a:endParaRPr lang="el-GR" dirty="0"/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75DD66D4-A341-4176-A3F4-4AF0E532EFDF}"/>
              </a:ext>
            </a:extLst>
          </p:cNvPr>
          <p:cNvCxnSpPr>
            <a:cxnSpLocks/>
          </p:cNvCxnSpPr>
          <p:nvPr/>
        </p:nvCxnSpPr>
        <p:spPr>
          <a:xfrm>
            <a:off x="10059375" y="1337481"/>
            <a:ext cx="0" cy="5253819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5" name="Textfeld 34">
            <a:extLst>
              <a:ext uri="{FF2B5EF4-FFF2-40B4-BE49-F238E27FC236}">
                <a16:creationId xmlns:a16="http://schemas.microsoft.com/office/drawing/2014/main" id="{59675CC1-235F-44CE-A6BA-4A922D5797FF}"/>
              </a:ext>
            </a:extLst>
          </p:cNvPr>
          <p:cNvSpPr txBox="1"/>
          <p:nvPr/>
        </p:nvSpPr>
        <p:spPr>
          <a:xfrm>
            <a:off x="10095169" y="5680263"/>
            <a:ext cx="1439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hypostasiert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958108FF-7017-434C-A68D-5B6E497E3EF2}"/>
              </a:ext>
            </a:extLst>
          </p:cNvPr>
          <p:cNvSpPr txBox="1"/>
          <p:nvPr/>
        </p:nvSpPr>
        <p:spPr>
          <a:xfrm>
            <a:off x="10067297" y="1684043"/>
            <a:ext cx="149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theologisiert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B78DFC8C-9037-41DD-99C2-876CD314A8AB}"/>
              </a:ext>
            </a:extLst>
          </p:cNvPr>
          <p:cNvSpPr txBox="1"/>
          <p:nvPr/>
        </p:nvSpPr>
        <p:spPr>
          <a:xfrm>
            <a:off x="10067297" y="1389849"/>
            <a:ext cx="166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protologisiert</a:t>
            </a:r>
            <a:endParaRPr lang="de-DE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4CE24B5-5DD5-46DC-8E2E-BAF1A41D80A1}"/>
              </a:ext>
            </a:extLst>
          </p:cNvPr>
          <p:cNvSpPr txBox="1"/>
          <p:nvPr/>
        </p:nvSpPr>
        <p:spPr>
          <a:xfrm>
            <a:off x="10091705" y="5381169"/>
            <a:ext cx="197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anthropologisiert </a:t>
            </a:r>
            <a:r>
              <a:rPr lang="de-DE" dirty="0">
                <a:ln>
                  <a:solidFill>
                    <a:schemeClr val="tx1"/>
                  </a:solidFill>
                </a:ln>
              </a:rPr>
              <a:t>,</a:t>
            </a:r>
            <a:endParaRPr lang="de-DE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1FAE0959-0B53-4E1F-9C69-9CF6BEF3EF58}"/>
              </a:ext>
            </a:extLst>
          </p:cNvPr>
          <p:cNvCxnSpPr/>
          <p:nvPr/>
        </p:nvCxnSpPr>
        <p:spPr>
          <a:xfrm>
            <a:off x="3257707" y="1660189"/>
            <a:ext cx="1425611" cy="0"/>
          </a:xfrm>
          <a:prstGeom prst="line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Gerader Verbinder 40">
            <a:extLst>
              <a:ext uri="{FF2B5EF4-FFF2-40B4-BE49-F238E27FC236}">
                <a16:creationId xmlns:a16="http://schemas.microsoft.com/office/drawing/2014/main" id="{06E0ACB7-86A0-4E3B-B1E8-DBCAA300FB35}"/>
              </a:ext>
            </a:extLst>
          </p:cNvPr>
          <p:cNvCxnSpPr>
            <a:cxnSpLocks/>
          </p:cNvCxnSpPr>
          <p:nvPr/>
        </p:nvCxnSpPr>
        <p:spPr>
          <a:xfrm>
            <a:off x="3970512" y="1894686"/>
            <a:ext cx="553780" cy="0"/>
          </a:xfrm>
          <a:prstGeom prst="line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DA2F1247-CE70-4F66-894E-1C6C39DF69DE}"/>
              </a:ext>
            </a:extLst>
          </p:cNvPr>
          <p:cNvCxnSpPr>
            <a:cxnSpLocks/>
          </p:cNvCxnSpPr>
          <p:nvPr/>
        </p:nvCxnSpPr>
        <p:spPr>
          <a:xfrm>
            <a:off x="5820355" y="1660189"/>
            <a:ext cx="2482132" cy="0"/>
          </a:xfrm>
          <a:prstGeom prst="line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6CFD30CA-0B5A-4EF9-B284-47D69177129B}"/>
              </a:ext>
            </a:extLst>
          </p:cNvPr>
          <p:cNvCxnSpPr>
            <a:cxnSpLocks/>
          </p:cNvCxnSpPr>
          <p:nvPr/>
        </p:nvCxnSpPr>
        <p:spPr>
          <a:xfrm>
            <a:off x="5580150" y="5073099"/>
            <a:ext cx="1305679" cy="0"/>
          </a:xfrm>
          <a:prstGeom prst="line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B74DAB4-71BF-4FFF-90A7-79BBA5532983}"/>
              </a:ext>
            </a:extLst>
          </p:cNvPr>
          <p:cNvGrpSpPr/>
          <p:nvPr/>
        </p:nvGrpSpPr>
        <p:grpSpPr>
          <a:xfrm>
            <a:off x="3656007" y="4804625"/>
            <a:ext cx="7449279" cy="369332"/>
            <a:chOff x="3656007" y="4804625"/>
            <a:chExt cx="7449279" cy="369332"/>
          </a:xfrm>
        </p:grpSpPr>
        <p:cxnSp>
          <p:nvCxnSpPr>
            <p:cNvPr id="20" name="Gerader Verbinder 19">
              <a:extLst>
                <a:ext uri="{FF2B5EF4-FFF2-40B4-BE49-F238E27FC236}">
                  <a16:creationId xmlns:a16="http://schemas.microsoft.com/office/drawing/2014/main" id="{A5960105-AABD-48D6-8F68-2A1DC307CB92}"/>
                </a:ext>
              </a:extLst>
            </p:cNvPr>
            <p:cNvCxnSpPr/>
            <p:nvPr/>
          </p:nvCxnSpPr>
          <p:spPr>
            <a:xfrm>
              <a:off x="3656007" y="5073099"/>
              <a:ext cx="1531620" cy="0"/>
            </a:xfrm>
            <a:prstGeom prst="line">
              <a:avLst/>
            </a:prstGeo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44DFFEF5-108D-4067-8561-B55001627E77}"/>
                </a:ext>
              </a:extLst>
            </p:cNvPr>
            <p:cNvSpPr txBox="1"/>
            <p:nvPr/>
          </p:nvSpPr>
          <p:spPr>
            <a:xfrm>
              <a:off x="10059375" y="4804625"/>
              <a:ext cx="1045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n>
                    <a:solidFill>
                      <a:schemeClr val="accent4">
                        <a:lumMod val="75000"/>
                      </a:schemeClr>
                    </a:solidFill>
                  </a:ln>
                  <a:solidFill>
                    <a:schemeClr val="accent4">
                      <a:lumMod val="75000"/>
                    </a:schemeClr>
                  </a:solidFill>
                </a:rPr>
                <a:t> Klimax</a:t>
              </a:r>
              <a:endParaRPr lang="de-DE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88F598F3-5E3B-4559-BFD4-F1B0D35E6880}"/>
              </a:ext>
            </a:extLst>
          </p:cNvPr>
          <p:cNvGrpSpPr/>
          <p:nvPr/>
        </p:nvGrpSpPr>
        <p:grpSpPr>
          <a:xfrm>
            <a:off x="3656007" y="5092682"/>
            <a:ext cx="7771866" cy="369332"/>
            <a:chOff x="3656007" y="5092682"/>
            <a:chExt cx="7771866" cy="369332"/>
          </a:xfrm>
        </p:grpSpPr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61DC3076-BAF1-4FD8-9C91-CF02D3CE2B54}"/>
                </a:ext>
              </a:extLst>
            </p:cNvPr>
            <p:cNvSpPr txBox="1"/>
            <p:nvPr/>
          </p:nvSpPr>
          <p:spPr>
            <a:xfrm>
              <a:off x="10038829" y="5092682"/>
              <a:ext cx="13890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n>
                    <a:solidFill>
                      <a:schemeClr val="tx1"/>
                    </a:solidFill>
                  </a:ln>
                </a:rPr>
                <a:t> </a:t>
              </a:r>
              <a:r>
                <a:rPr lang="de-DE" dirty="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</a:rPr>
                <a:t>inkarniert </a:t>
              </a:r>
              <a:r>
                <a:rPr lang="de-DE" dirty="0">
                  <a:ln>
                    <a:solidFill>
                      <a:schemeClr val="tx1"/>
                    </a:solidFill>
                  </a:ln>
                </a:rPr>
                <a:t>,</a:t>
              </a:r>
              <a:r>
                <a:rPr lang="de-DE" dirty="0">
                  <a:ln>
                    <a:solidFill>
                      <a:schemeClr val="accent5">
                        <a:lumMod val="75000"/>
                      </a:schemeClr>
                    </a:solidFill>
                  </a:ln>
                  <a:solidFill>
                    <a:schemeClr val="accent5">
                      <a:lumMod val="75000"/>
                    </a:schemeClr>
                  </a:solidFill>
                </a:rPr>
                <a:t> </a:t>
              </a:r>
            </a:p>
          </p:txBody>
        </p:sp>
        <p:cxnSp>
          <p:nvCxnSpPr>
            <p:cNvPr id="51" name="Gerader Verbinder 50">
              <a:extLst>
                <a:ext uri="{FF2B5EF4-FFF2-40B4-BE49-F238E27FC236}">
                  <a16:creationId xmlns:a16="http://schemas.microsoft.com/office/drawing/2014/main" id="{4C5141CC-AEAF-44E0-AADA-1E73E7DA31E7}"/>
                </a:ext>
              </a:extLst>
            </p:cNvPr>
            <p:cNvCxnSpPr>
              <a:cxnSpLocks/>
            </p:cNvCxnSpPr>
            <p:nvPr/>
          </p:nvCxnSpPr>
          <p:spPr>
            <a:xfrm>
              <a:off x="3656007" y="5135693"/>
              <a:ext cx="1464633" cy="0"/>
            </a:xfrm>
            <a:prstGeom prst="line">
              <a:avLst/>
            </a:prstGeom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2E596F04-53F8-407E-B5EC-925D9C1F571B}"/>
              </a:ext>
            </a:extLst>
          </p:cNvPr>
          <p:cNvGrpSpPr/>
          <p:nvPr/>
        </p:nvGrpSpPr>
        <p:grpSpPr>
          <a:xfrm>
            <a:off x="1029156" y="4598827"/>
            <a:ext cx="2108126" cy="804437"/>
            <a:chOff x="1029156" y="4598827"/>
            <a:chExt cx="2108126" cy="804437"/>
          </a:xfrm>
        </p:grpSpPr>
        <p:pic>
          <p:nvPicPr>
            <p:cNvPr id="58" name="Grafik 57" descr="Pfeil: Leichte Kurve">
              <a:extLst>
                <a:ext uri="{FF2B5EF4-FFF2-40B4-BE49-F238E27FC236}">
                  <a16:creationId xmlns:a16="http://schemas.microsoft.com/office/drawing/2014/main" id="{0E90616D-D103-4D84-B0BB-E0919F452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32845" y="4598827"/>
              <a:ext cx="804437" cy="804437"/>
            </a:xfrm>
            <a:prstGeom prst="rect">
              <a:avLst/>
            </a:prstGeom>
          </p:spPr>
        </p:pic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96121A03-AA66-46B5-A1F3-CE3AD5B9F9C5}"/>
                </a:ext>
              </a:extLst>
            </p:cNvPr>
            <p:cNvSpPr txBox="1"/>
            <p:nvPr/>
          </p:nvSpPr>
          <p:spPr>
            <a:xfrm>
              <a:off x="1029156" y="4647765"/>
              <a:ext cx="13679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solidFill>
                    <a:schemeClr val="accent2">
                      <a:lumMod val="75000"/>
                    </a:schemeClr>
                  </a:solidFill>
                </a:rPr>
                <a:t>Kernaussage</a:t>
              </a:r>
            </a:p>
          </p:txBody>
        </p:sp>
      </p:grpSp>
      <p:sp>
        <p:nvSpPr>
          <p:cNvPr id="61" name="Ellipse 60">
            <a:extLst>
              <a:ext uri="{FF2B5EF4-FFF2-40B4-BE49-F238E27FC236}">
                <a16:creationId xmlns:a16="http://schemas.microsoft.com/office/drawing/2014/main" id="{1ADB955E-2EC5-4CEC-919E-2D69955A6FB9}"/>
              </a:ext>
            </a:extLst>
          </p:cNvPr>
          <p:cNvSpPr/>
          <p:nvPr/>
        </p:nvSpPr>
        <p:spPr>
          <a:xfrm>
            <a:off x="3738678" y="4854807"/>
            <a:ext cx="553553" cy="29247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66" name="Gruppieren 65">
            <a:extLst>
              <a:ext uri="{FF2B5EF4-FFF2-40B4-BE49-F238E27FC236}">
                <a16:creationId xmlns:a16="http://schemas.microsoft.com/office/drawing/2014/main" id="{0AB35003-5F8E-42EE-9834-D9F885C02340}"/>
              </a:ext>
            </a:extLst>
          </p:cNvPr>
          <p:cNvGrpSpPr/>
          <p:nvPr/>
        </p:nvGrpSpPr>
        <p:grpSpPr>
          <a:xfrm>
            <a:off x="4206104" y="1414665"/>
            <a:ext cx="4208901" cy="292476"/>
            <a:chOff x="4206104" y="1414665"/>
            <a:chExt cx="4208901" cy="292476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74BA6B08-16F0-466D-8727-0EFAF1412CFA}"/>
                </a:ext>
              </a:extLst>
            </p:cNvPr>
            <p:cNvSpPr/>
            <p:nvPr/>
          </p:nvSpPr>
          <p:spPr>
            <a:xfrm>
              <a:off x="4206104" y="1414665"/>
              <a:ext cx="553553" cy="292476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A1C8DD69-E0CD-4C4B-9A82-CF31FE60DDEA}"/>
                </a:ext>
              </a:extLst>
            </p:cNvPr>
            <p:cNvSpPr/>
            <p:nvPr/>
          </p:nvSpPr>
          <p:spPr>
            <a:xfrm>
              <a:off x="5085288" y="1414665"/>
              <a:ext cx="553553" cy="292476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8A796D8B-934E-49E2-8214-924286E20B21}"/>
                </a:ext>
              </a:extLst>
            </p:cNvPr>
            <p:cNvSpPr/>
            <p:nvPr/>
          </p:nvSpPr>
          <p:spPr>
            <a:xfrm>
              <a:off x="7861452" y="1414665"/>
              <a:ext cx="553553" cy="292476"/>
            </a:xfrm>
            <a:prstGeom prst="ellipse">
              <a:avLst/>
            </a:prstGeom>
            <a:noFill/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29800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BAF3809-ED7D-4A98-8B29-986428E0F457}"/>
              </a:ext>
            </a:extLst>
          </p:cNvPr>
          <p:cNvGrpSpPr/>
          <p:nvPr/>
        </p:nvGrpSpPr>
        <p:grpSpPr>
          <a:xfrm>
            <a:off x="810064" y="2890914"/>
            <a:ext cx="10852053" cy="1022487"/>
            <a:chOff x="1393377" y="1226696"/>
            <a:chExt cx="9692541" cy="678668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16AAAB3-F577-4018-89CF-93263DA64BF1}"/>
                </a:ext>
              </a:extLst>
            </p:cNvPr>
            <p:cNvSpPr/>
            <p:nvPr/>
          </p:nvSpPr>
          <p:spPr>
            <a:xfrm>
              <a:off x="1477142" y="1374225"/>
              <a:ext cx="9608776" cy="5311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2800" i="1" dirty="0"/>
                <a:t>„</a:t>
              </a:r>
              <a:r>
                <a:rPr lang="de-DE" sz="2800" i="1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l-GR" sz="2800" i="1" dirty="0"/>
                <a:t>Ἐν ἀρχῇ ἦν ὁ λόγος, καὶ ὁ λόγος ἦν πρὸς τὸν θεόν, καὶ θεὸς ἦν ὁ</a:t>
              </a:r>
              <a:r>
                <a:rPr lang="de-DE" sz="2800" i="1" dirty="0"/>
                <a:t> </a:t>
              </a:r>
              <a:r>
                <a:rPr lang="el-GR" sz="2800" i="1" dirty="0"/>
                <a:t>λόγος.</a:t>
              </a:r>
              <a:r>
                <a:rPr lang="de-DE" sz="2800" i="1" dirty="0"/>
                <a:t>“ </a:t>
              </a:r>
            </a:p>
            <a:p>
              <a:pPr algn="r"/>
              <a:r>
                <a:rPr lang="de-DE" dirty="0" err="1">
                  <a:solidFill>
                    <a:schemeClr val="bg2">
                      <a:lumMod val="75000"/>
                    </a:schemeClr>
                  </a:solidFill>
                </a:rPr>
                <a:t>Joh</a:t>
              </a:r>
              <a:r>
                <a:rPr lang="de-DE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l-GR" dirty="0">
                  <a:solidFill>
                    <a:schemeClr val="bg2">
                      <a:lumMod val="75000"/>
                    </a:schemeClr>
                  </a:solidFill>
                </a:rPr>
                <a:t>1</a:t>
              </a:r>
              <a:r>
                <a:rPr lang="de-DE" dirty="0">
                  <a:solidFill>
                    <a:schemeClr val="bg2">
                      <a:lumMod val="75000"/>
                    </a:schemeClr>
                  </a:solidFill>
                </a:rPr>
                <a:t>,1 </a:t>
              </a:r>
              <a:endParaRPr lang="el-GR" dirty="0"/>
            </a:p>
          </p:txBody>
        </p:sp>
        <p:sp>
          <p:nvSpPr>
            <p:cNvPr id="8" name="L-Form 7">
              <a:extLst>
                <a:ext uri="{FF2B5EF4-FFF2-40B4-BE49-F238E27FC236}">
                  <a16:creationId xmlns:a16="http://schemas.microsoft.com/office/drawing/2014/main" id="{053D0DB0-50E0-4C06-B5C8-5510008BDF98}"/>
                </a:ext>
              </a:extLst>
            </p:cNvPr>
            <p:cNvSpPr/>
            <p:nvPr/>
          </p:nvSpPr>
          <p:spPr>
            <a:xfrm rot="5400000">
              <a:off x="1314012" y="1306061"/>
              <a:ext cx="618008" cy="459277"/>
            </a:xfrm>
            <a:prstGeom prst="corner">
              <a:avLst>
                <a:gd name="adj1" fmla="val 6109"/>
                <a:gd name="adj2" fmla="val 5339"/>
              </a:avLst>
            </a:prstGeom>
            <a:solidFill>
              <a:srgbClr val="D0A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F51AC3E9-05AE-4601-9D51-536AB903BD59}"/>
              </a:ext>
            </a:extLst>
          </p:cNvPr>
          <p:cNvSpPr txBox="1"/>
          <p:nvPr/>
        </p:nvSpPr>
        <p:spPr>
          <a:xfrm>
            <a:off x="2739636" y="1049408"/>
            <a:ext cx="671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u="sng" dirty="0"/>
              <a:t>Einleitung des Johannesprologs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1B57BD1-C0F4-475F-8BF3-FE7C8204A474}"/>
              </a:ext>
            </a:extLst>
          </p:cNvPr>
          <p:cNvSpPr txBox="1"/>
          <p:nvPr/>
        </p:nvSpPr>
        <p:spPr>
          <a:xfrm>
            <a:off x="1431393" y="4829908"/>
            <a:ext cx="9329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Im Anfang war der Logos, und der Logos war bei Gott und der Logos war Gott.</a:t>
            </a:r>
          </a:p>
        </p:txBody>
      </p:sp>
    </p:spTree>
    <p:extLst>
      <p:ext uri="{BB962C8B-B14F-4D97-AF65-F5344CB8AC3E}">
        <p14:creationId xmlns:p14="http://schemas.microsoft.com/office/powerpoint/2010/main" val="35223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DD89EB5-2993-479D-BAB6-7E6947419F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755" t="20031" r="4141" b="20865"/>
          <a:stretch/>
        </p:blipFill>
        <p:spPr>
          <a:xfrm>
            <a:off x="4104038" y="548654"/>
            <a:ext cx="3932451" cy="621413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5CA5C0-703F-4365-8294-A5BC9FD7D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34" t="18322" r="7581" b="22594"/>
          <a:stretch/>
        </p:blipFill>
        <p:spPr>
          <a:xfrm>
            <a:off x="0" y="548654"/>
            <a:ext cx="3932450" cy="62141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187293-1C31-4D08-99E0-618643FB8E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18" t="18483" r="7544" b="22584"/>
          <a:stretch/>
        </p:blipFill>
        <p:spPr>
          <a:xfrm>
            <a:off x="8208077" y="534026"/>
            <a:ext cx="3972036" cy="624338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CB8883F-086E-4629-966C-4687C25B26C9}"/>
              </a:ext>
            </a:extLst>
          </p:cNvPr>
          <p:cNvSpPr txBox="1"/>
          <p:nvPr/>
        </p:nvSpPr>
        <p:spPr>
          <a:xfrm>
            <a:off x="2659529" y="226249"/>
            <a:ext cx="7398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u="sng" dirty="0"/>
              <a:t>Griechisch-deutsches Wörterbuch zu den Schriften des Neuen Testaments (Bauer-Aland)</a:t>
            </a:r>
          </a:p>
        </p:txBody>
      </p:sp>
      <p:sp>
        <p:nvSpPr>
          <p:cNvPr id="10" name="Halber Rahmen 9">
            <a:extLst>
              <a:ext uri="{FF2B5EF4-FFF2-40B4-BE49-F238E27FC236}">
                <a16:creationId xmlns:a16="http://schemas.microsoft.com/office/drawing/2014/main" id="{58DEC5D5-1677-42AB-A1E3-302DF47ECA07}"/>
              </a:ext>
            </a:extLst>
          </p:cNvPr>
          <p:cNvSpPr/>
          <p:nvPr/>
        </p:nvSpPr>
        <p:spPr>
          <a:xfrm rot="5400000" flipV="1">
            <a:off x="2188900" y="2818419"/>
            <a:ext cx="476302" cy="871320"/>
          </a:xfrm>
          <a:prstGeom prst="halfFrame">
            <a:avLst>
              <a:gd name="adj1" fmla="val 5800"/>
              <a:gd name="adj2" fmla="val 686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2" name="Halber Rahmen 11">
            <a:extLst>
              <a:ext uri="{FF2B5EF4-FFF2-40B4-BE49-F238E27FC236}">
                <a16:creationId xmlns:a16="http://schemas.microsoft.com/office/drawing/2014/main" id="{5CFF0595-2EC1-406E-A798-ECC7C4A9B115}"/>
              </a:ext>
            </a:extLst>
          </p:cNvPr>
          <p:cNvSpPr/>
          <p:nvPr/>
        </p:nvSpPr>
        <p:spPr>
          <a:xfrm flipH="1" flipV="1">
            <a:off x="11220708" y="3860488"/>
            <a:ext cx="971292" cy="282039"/>
          </a:xfrm>
          <a:prstGeom prst="halfFrame">
            <a:avLst>
              <a:gd name="adj1" fmla="val 10701"/>
              <a:gd name="adj2" fmla="val 10175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536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BAF3809-ED7D-4A98-8B29-986428E0F457}"/>
              </a:ext>
            </a:extLst>
          </p:cNvPr>
          <p:cNvGrpSpPr/>
          <p:nvPr/>
        </p:nvGrpSpPr>
        <p:grpSpPr>
          <a:xfrm>
            <a:off x="1431393" y="1568602"/>
            <a:ext cx="9329214" cy="895531"/>
            <a:chOff x="1393377" y="1226696"/>
            <a:chExt cx="9329214" cy="895531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16AAAB3-F577-4018-89CF-93263DA64BF1}"/>
                </a:ext>
              </a:extLst>
            </p:cNvPr>
            <p:cNvSpPr/>
            <p:nvPr/>
          </p:nvSpPr>
          <p:spPr>
            <a:xfrm>
              <a:off x="1469408" y="1383563"/>
              <a:ext cx="925318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2400" i="1" dirty="0"/>
                <a:t>„</a:t>
              </a:r>
              <a:r>
                <a:rPr lang="de-DE" sz="2400" i="1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l-GR" sz="2400" i="1" dirty="0"/>
                <a:t>Ἐν ἀρχῇ ἦν ὁ λόγος, καὶ ὁ λόγος ἦν πρὸς τὸν θεόν, καὶ θεὸς ἦν ὁ λόγος.</a:t>
              </a:r>
              <a:r>
                <a:rPr lang="de-DE" sz="2400" i="1" dirty="0"/>
                <a:t>“ </a:t>
              </a:r>
              <a:r>
                <a:rPr lang="de-DE" dirty="0">
                  <a:solidFill>
                    <a:schemeClr val="bg2">
                      <a:lumMod val="75000"/>
                    </a:schemeClr>
                  </a:solidFill>
                </a:rPr>
                <a:t>Joh </a:t>
              </a:r>
              <a:r>
                <a:rPr lang="el-GR" dirty="0">
                  <a:solidFill>
                    <a:schemeClr val="bg2">
                      <a:lumMod val="75000"/>
                    </a:schemeClr>
                  </a:solidFill>
                </a:rPr>
                <a:t>1</a:t>
              </a:r>
              <a:r>
                <a:rPr lang="de-DE" dirty="0">
                  <a:solidFill>
                    <a:schemeClr val="bg2">
                      <a:lumMod val="75000"/>
                    </a:schemeClr>
                  </a:solidFill>
                </a:rPr>
                <a:t>,1 </a:t>
              </a:r>
              <a:endParaRPr lang="el-GR" dirty="0"/>
            </a:p>
          </p:txBody>
        </p:sp>
        <p:sp>
          <p:nvSpPr>
            <p:cNvPr id="8" name="L-Form 7">
              <a:extLst>
                <a:ext uri="{FF2B5EF4-FFF2-40B4-BE49-F238E27FC236}">
                  <a16:creationId xmlns:a16="http://schemas.microsoft.com/office/drawing/2014/main" id="{053D0DB0-50E0-4C06-B5C8-5510008BDF98}"/>
                </a:ext>
              </a:extLst>
            </p:cNvPr>
            <p:cNvSpPr/>
            <p:nvPr/>
          </p:nvSpPr>
          <p:spPr>
            <a:xfrm rot="5400000">
              <a:off x="1314012" y="1306061"/>
              <a:ext cx="618008" cy="459277"/>
            </a:xfrm>
            <a:prstGeom prst="corner">
              <a:avLst>
                <a:gd name="adj1" fmla="val 6109"/>
                <a:gd name="adj2" fmla="val 5339"/>
              </a:avLst>
            </a:prstGeom>
            <a:solidFill>
              <a:srgbClr val="D0A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D6D603A-D34C-4296-A8E5-0BE9AB608582}"/>
              </a:ext>
            </a:extLst>
          </p:cNvPr>
          <p:cNvSpPr txBox="1"/>
          <p:nvPr/>
        </p:nvSpPr>
        <p:spPr>
          <a:xfrm>
            <a:off x="1659090" y="4033281"/>
            <a:ext cx="27113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/>
              <a:t>Einheitsübersetzung</a:t>
            </a:r>
          </a:p>
          <a:p>
            <a:endParaRPr lang="de-DE" u="sng" dirty="0"/>
          </a:p>
          <a:p>
            <a:r>
              <a:rPr lang="de-DE" dirty="0"/>
              <a:t>Im Anfang war das Wort und das Wort war bei Gott und das Wort war Gott.</a:t>
            </a:r>
          </a:p>
          <a:p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EC6BC95-475E-4AF3-A52B-A4D44520194B}"/>
              </a:ext>
            </a:extLst>
          </p:cNvPr>
          <p:cNvSpPr txBox="1"/>
          <p:nvPr/>
        </p:nvSpPr>
        <p:spPr>
          <a:xfrm>
            <a:off x="1452337" y="5818385"/>
            <a:ext cx="2646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und Gott war das Wort.</a:t>
            </a:r>
          </a:p>
        </p:txBody>
      </p:sp>
    </p:spTree>
    <p:extLst>
      <p:ext uri="{BB962C8B-B14F-4D97-AF65-F5344CB8AC3E}">
        <p14:creationId xmlns:p14="http://schemas.microsoft.com/office/powerpoint/2010/main" val="274705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1B3E3F8-AD95-4FE7-9FFE-BFD6414AF33F}"/>
              </a:ext>
            </a:extLst>
          </p:cNvPr>
          <p:cNvSpPr txBox="1"/>
          <p:nvPr/>
        </p:nvSpPr>
        <p:spPr>
          <a:xfrm>
            <a:off x="3988904" y="470757"/>
            <a:ext cx="42141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u="sng" dirty="0"/>
              <a:t>Logos als „Wort“</a:t>
            </a:r>
          </a:p>
          <a:p>
            <a:pPr algn="ctr"/>
            <a:r>
              <a:rPr lang="de-DE" sz="2000" i="1" dirty="0"/>
              <a:t>Einheitsübersetzung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E980D7D-FD53-4B41-9458-083A23E2F1FE}"/>
              </a:ext>
            </a:extLst>
          </p:cNvPr>
          <p:cNvSpPr txBox="1"/>
          <p:nvPr/>
        </p:nvSpPr>
        <p:spPr>
          <a:xfrm>
            <a:off x="2594708" y="1740725"/>
            <a:ext cx="5830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Wort Gottes</a:t>
            </a:r>
            <a:r>
              <a:rPr lang="de-DE" dirty="0"/>
              <a:t> (im AT)</a:t>
            </a:r>
          </a:p>
          <a:p>
            <a:r>
              <a:rPr lang="de-DE" sz="1400" dirty="0">
                <a:sym typeface="Wingdings" panose="05000000000000000000" pitchFamily="2" charset="2"/>
              </a:rPr>
              <a:t>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/>
              <a:t>schöpferische Potenz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6F73F38-13E7-4998-A5DD-D95A15BEEB40}"/>
              </a:ext>
            </a:extLst>
          </p:cNvPr>
          <p:cNvGrpSpPr/>
          <p:nvPr/>
        </p:nvGrpSpPr>
        <p:grpSpPr>
          <a:xfrm>
            <a:off x="788863" y="1878621"/>
            <a:ext cx="2462827" cy="1755530"/>
            <a:chOff x="788863" y="1878621"/>
            <a:chExt cx="2462827" cy="1755530"/>
          </a:xfrm>
        </p:grpSpPr>
        <p:sp>
          <p:nvSpPr>
            <p:cNvPr id="10" name="Pfeil: gebogen 9">
              <a:extLst>
                <a:ext uri="{FF2B5EF4-FFF2-40B4-BE49-F238E27FC236}">
                  <a16:creationId xmlns:a16="http://schemas.microsoft.com/office/drawing/2014/main" id="{0D1495D3-21C4-4DBC-9E22-5D07287C44AB}"/>
                </a:ext>
              </a:extLst>
            </p:cNvPr>
            <p:cNvSpPr/>
            <p:nvPr/>
          </p:nvSpPr>
          <p:spPr>
            <a:xfrm rot="5400000" flipV="1">
              <a:off x="1412142" y="1794603"/>
              <a:ext cx="1755530" cy="1923566"/>
            </a:xfrm>
            <a:prstGeom prst="circularArrow">
              <a:avLst>
                <a:gd name="adj1" fmla="val 5861"/>
                <a:gd name="adj2" fmla="val 1142319"/>
                <a:gd name="adj3" fmla="val 20418355"/>
                <a:gd name="adj4" fmla="val 10892543"/>
                <a:gd name="adj5" fmla="val 1250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732EC7A-36FB-45C4-8EAE-C64D47AA9582}"/>
                </a:ext>
              </a:extLst>
            </p:cNvPr>
            <p:cNvSpPr txBox="1"/>
            <p:nvPr/>
          </p:nvSpPr>
          <p:spPr>
            <a:xfrm>
              <a:off x="788863" y="2340888"/>
              <a:ext cx="7502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geht ins NT ein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36430C6-E1A8-4465-B450-05D147D779D8}"/>
              </a:ext>
            </a:extLst>
          </p:cNvPr>
          <p:cNvGrpSpPr/>
          <p:nvPr/>
        </p:nvGrpSpPr>
        <p:grpSpPr>
          <a:xfrm>
            <a:off x="1793142" y="4931507"/>
            <a:ext cx="4607658" cy="646332"/>
            <a:chOff x="1793142" y="4931507"/>
            <a:chExt cx="4607658" cy="646332"/>
          </a:xfrm>
        </p:grpSpPr>
        <p:pic>
          <p:nvPicPr>
            <p:cNvPr id="13" name="Grafik 12" descr="Warnung">
              <a:extLst>
                <a:ext uri="{FF2B5EF4-FFF2-40B4-BE49-F238E27FC236}">
                  <a16:creationId xmlns:a16="http://schemas.microsoft.com/office/drawing/2014/main" id="{385A90DA-7B9D-4F9D-81A1-196807159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93142" y="4931507"/>
              <a:ext cx="602275" cy="602275"/>
            </a:xfrm>
            <a:prstGeom prst="rect">
              <a:avLst/>
            </a:prstGeom>
          </p:spPr>
        </p:pic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9CB5AC62-14D2-4E84-B043-604DBBBB70C4}"/>
                </a:ext>
              </a:extLst>
            </p:cNvPr>
            <p:cNvSpPr txBox="1"/>
            <p:nvPr/>
          </p:nvSpPr>
          <p:spPr>
            <a:xfrm>
              <a:off x="2782278" y="4931507"/>
              <a:ext cx="1289538" cy="6463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Worte des Offenbarers 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A0C6C1E9-19E9-41F5-942F-AC330FD46040}"/>
                </a:ext>
              </a:extLst>
            </p:cNvPr>
            <p:cNvSpPr txBox="1"/>
            <p:nvPr/>
          </p:nvSpPr>
          <p:spPr>
            <a:xfrm>
              <a:off x="4845538" y="4931508"/>
              <a:ext cx="1555262" cy="646331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Offenbarer als „das Wort“</a:t>
              </a:r>
            </a:p>
          </p:txBody>
        </p:sp>
        <p:sp>
          <p:nvSpPr>
            <p:cNvPr id="16" name="Ungleich 15">
              <a:extLst>
                <a:ext uri="{FF2B5EF4-FFF2-40B4-BE49-F238E27FC236}">
                  <a16:creationId xmlns:a16="http://schemas.microsoft.com/office/drawing/2014/main" id="{047E4E43-2FD1-443E-B727-C3313A71FB4B}"/>
                </a:ext>
              </a:extLst>
            </p:cNvPr>
            <p:cNvSpPr/>
            <p:nvPr/>
          </p:nvSpPr>
          <p:spPr>
            <a:xfrm>
              <a:off x="4321907" y="5129627"/>
              <a:ext cx="328247" cy="250092"/>
            </a:xfrm>
            <a:prstGeom prst="mathNotEqual">
              <a:avLst>
                <a:gd name="adj1" fmla="val 17900"/>
                <a:gd name="adj2" fmla="val 6600000"/>
                <a:gd name="adj3" fmla="val 15506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</a:endParaRP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E8203300-BE49-4C5B-8B4E-CB0DA3BF2DE0}"/>
              </a:ext>
            </a:extLst>
          </p:cNvPr>
          <p:cNvSpPr txBox="1"/>
          <p:nvPr/>
        </p:nvSpPr>
        <p:spPr>
          <a:xfrm>
            <a:off x="2594708" y="3141452"/>
            <a:ext cx="57661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u="sng" dirty="0"/>
              <a:t>Jesu Wort</a:t>
            </a:r>
          </a:p>
          <a:p>
            <a:r>
              <a:rPr lang="de-DE" sz="1400" dirty="0">
                <a:sym typeface="Wingdings" panose="05000000000000000000" pitchFamily="2" charset="2"/>
              </a:rPr>
              <a:t>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/>
              <a:t>gleiche Dignität, eschatologische Bedeutung und Kraft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25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1B3E3F8-AD95-4FE7-9FFE-BFD6414AF33F}"/>
              </a:ext>
            </a:extLst>
          </p:cNvPr>
          <p:cNvSpPr txBox="1"/>
          <p:nvPr/>
        </p:nvSpPr>
        <p:spPr>
          <a:xfrm>
            <a:off x="3988904" y="470757"/>
            <a:ext cx="42141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u="sng" dirty="0"/>
              <a:t>Logos als „Wort“</a:t>
            </a:r>
          </a:p>
          <a:p>
            <a:pPr algn="ctr"/>
            <a:r>
              <a:rPr lang="de-DE" sz="2000" i="1" dirty="0"/>
              <a:t>Sprachphilosophie</a:t>
            </a:r>
          </a:p>
        </p:txBody>
      </p:sp>
      <p:sp>
        <p:nvSpPr>
          <p:cNvPr id="6" name="Freihandform: Form 5">
            <a:extLst>
              <a:ext uri="{FF2B5EF4-FFF2-40B4-BE49-F238E27FC236}">
                <a16:creationId xmlns:a16="http://schemas.microsoft.com/office/drawing/2014/main" id="{5518BF73-24A3-4AA6-9169-3CC42E0E3098}"/>
              </a:ext>
            </a:extLst>
          </p:cNvPr>
          <p:cNvSpPr/>
          <p:nvPr/>
        </p:nvSpPr>
        <p:spPr>
          <a:xfrm>
            <a:off x="1791378" y="2186889"/>
            <a:ext cx="3435167" cy="3295694"/>
          </a:xfrm>
          <a:custGeom>
            <a:avLst/>
            <a:gdLst>
              <a:gd name="connsiteX0" fmla="*/ 0 w 2728544"/>
              <a:gd name="connsiteY0" fmla="*/ 1364272 h 2728544"/>
              <a:gd name="connsiteX1" fmla="*/ 1364272 w 2728544"/>
              <a:gd name="connsiteY1" fmla="*/ 0 h 2728544"/>
              <a:gd name="connsiteX2" fmla="*/ 2728544 w 2728544"/>
              <a:gd name="connsiteY2" fmla="*/ 1364272 h 2728544"/>
              <a:gd name="connsiteX3" fmla="*/ 1364272 w 2728544"/>
              <a:gd name="connsiteY3" fmla="*/ 2728544 h 2728544"/>
              <a:gd name="connsiteX4" fmla="*/ 0 w 2728544"/>
              <a:gd name="connsiteY4" fmla="*/ 1364272 h 272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8544" h="2728544">
                <a:moveTo>
                  <a:pt x="0" y="1364272"/>
                </a:moveTo>
                <a:cubicBezTo>
                  <a:pt x="0" y="610805"/>
                  <a:pt x="610805" y="0"/>
                  <a:pt x="1364272" y="0"/>
                </a:cubicBezTo>
                <a:cubicBezTo>
                  <a:pt x="2117739" y="0"/>
                  <a:pt x="2728544" y="610805"/>
                  <a:pt x="2728544" y="1364272"/>
                </a:cubicBezTo>
                <a:cubicBezTo>
                  <a:pt x="2728544" y="2117739"/>
                  <a:pt x="2117739" y="2728544"/>
                  <a:pt x="1364272" y="2728544"/>
                </a:cubicBezTo>
                <a:cubicBezTo>
                  <a:pt x="610805" y="2728544"/>
                  <a:pt x="0" y="2117739"/>
                  <a:pt x="0" y="1364272"/>
                </a:cubicBezTo>
                <a:close/>
              </a:path>
            </a:pathLst>
          </a:cu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5146" tIns="435146" rIns="435146" bIns="43514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800" kern="1200" dirty="0"/>
              <a:t>Wort</a:t>
            </a:r>
          </a:p>
        </p:txBody>
      </p:sp>
      <p:sp>
        <p:nvSpPr>
          <p:cNvPr id="7" name="Freihandform: Form 6">
            <a:extLst>
              <a:ext uri="{FF2B5EF4-FFF2-40B4-BE49-F238E27FC236}">
                <a16:creationId xmlns:a16="http://schemas.microsoft.com/office/drawing/2014/main" id="{286EADF5-0F34-4CF0-8878-0C283F94E590}"/>
              </a:ext>
            </a:extLst>
          </p:cNvPr>
          <p:cNvSpPr/>
          <p:nvPr/>
        </p:nvSpPr>
        <p:spPr>
          <a:xfrm>
            <a:off x="4958783" y="1721118"/>
            <a:ext cx="2141237" cy="1112296"/>
          </a:xfrm>
          <a:custGeom>
            <a:avLst/>
            <a:gdLst>
              <a:gd name="connsiteX0" fmla="*/ 0 w 1700779"/>
              <a:gd name="connsiteY0" fmla="*/ 184177 h 920883"/>
              <a:gd name="connsiteX1" fmla="*/ 1240338 w 1700779"/>
              <a:gd name="connsiteY1" fmla="*/ 184177 h 920883"/>
              <a:gd name="connsiteX2" fmla="*/ 1240338 w 1700779"/>
              <a:gd name="connsiteY2" fmla="*/ 0 h 920883"/>
              <a:gd name="connsiteX3" fmla="*/ 1700779 w 1700779"/>
              <a:gd name="connsiteY3" fmla="*/ 460442 h 920883"/>
              <a:gd name="connsiteX4" fmla="*/ 1240338 w 1700779"/>
              <a:gd name="connsiteY4" fmla="*/ 920883 h 920883"/>
              <a:gd name="connsiteX5" fmla="*/ 1240338 w 1700779"/>
              <a:gd name="connsiteY5" fmla="*/ 736706 h 920883"/>
              <a:gd name="connsiteX6" fmla="*/ 0 w 1700779"/>
              <a:gd name="connsiteY6" fmla="*/ 736706 h 920883"/>
              <a:gd name="connsiteX7" fmla="*/ 0 w 1700779"/>
              <a:gd name="connsiteY7" fmla="*/ 184177 h 92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0779" h="920883">
                <a:moveTo>
                  <a:pt x="0" y="184177"/>
                </a:moveTo>
                <a:lnTo>
                  <a:pt x="1240338" y="184177"/>
                </a:lnTo>
                <a:lnTo>
                  <a:pt x="1240338" y="0"/>
                </a:lnTo>
                <a:lnTo>
                  <a:pt x="1700779" y="460442"/>
                </a:lnTo>
                <a:lnTo>
                  <a:pt x="1240338" y="920883"/>
                </a:lnTo>
                <a:lnTo>
                  <a:pt x="1240338" y="736706"/>
                </a:lnTo>
                <a:lnTo>
                  <a:pt x="0" y="736706"/>
                </a:lnTo>
                <a:lnTo>
                  <a:pt x="0" y="184177"/>
                </a:lnTo>
                <a:close/>
              </a:path>
            </a:pathLst>
          </a:custGeom>
        </p:spPr>
        <p:style>
          <a:lnRef idx="0">
            <a:schemeClr val="accent3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184177" rIns="276265" bIns="184177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300" kern="1200" dirty="0"/>
              <a:t>Kein Wort, das nicht Realität ist</a:t>
            </a: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4021FA2B-4305-43F6-AD82-A15DA0F40417}"/>
              </a:ext>
            </a:extLst>
          </p:cNvPr>
          <p:cNvSpPr/>
          <p:nvPr/>
        </p:nvSpPr>
        <p:spPr>
          <a:xfrm>
            <a:off x="6965452" y="2198393"/>
            <a:ext cx="3435167" cy="3295694"/>
          </a:xfrm>
          <a:custGeom>
            <a:avLst/>
            <a:gdLst>
              <a:gd name="connsiteX0" fmla="*/ 0 w 2728544"/>
              <a:gd name="connsiteY0" fmla="*/ 1364272 h 2728544"/>
              <a:gd name="connsiteX1" fmla="*/ 1364272 w 2728544"/>
              <a:gd name="connsiteY1" fmla="*/ 0 h 2728544"/>
              <a:gd name="connsiteX2" fmla="*/ 2728544 w 2728544"/>
              <a:gd name="connsiteY2" fmla="*/ 1364272 h 2728544"/>
              <a:gd name="connsiteX3" fmla="*/ 1364272 w 2728544"/>
              <a:gd name="connsiteY3" fmla="*/ 2728544 h 2728544"/>
              <a:gd name="connsiteX4" fmla="*/ 0 w 2728544"/>
              <a:gd name="connsiteY4" fmla="*/ 1364272 h 2728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8544" h="2728544">
                <a:moveTo>
                  <a:pt x="0" y="1364272"/>
                </a:moveTo>
                <a:cubicBezTo>
                  <a:pt x="0" y="610805"/>
                  <a:pt x="610805" y="0"/>
                  <a:pt x="1364272" y="0"/>
                </a:cubicBezTo>
                <a:cubicBezTo>
                  <a:pt x="2117739" y="0"/>
                  <a:pt x="2728544" y="610805"/>
                  <a:pt x="2728544" y="1364272"/>
                </a:cubicBezTo>
                <a:cubicBezTo>
                  <a:pt x="2728544" y="2117739"/>
                  <a:pt x="2117739" y="2728544"/>
                  <a:pt x="1364272" y="2728544"/>
                </a:cubicBezTo>
                <a:cubicBezTo>
                  <a:pt x="610805" y="2728544"/>
                  <a:pt x="0" y="2117739"/>
                  <a:pt x="0" y="1364272"/>
                </a:cubicBezTo>
                <a:close/>
              </a:path>
            </a:pathLst>
          </a:cu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35146" tIns="435146" rIns="435146" bIns="435146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800" kern="1200" dirty="0"/>
              <a:t>Wirklichkeit</a:t>
            </a: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F1E88E11-FFE3-4974-9E01-04F897354819}"/>
              </a:ext>
            </a:extLst>
          </p:cNvPr>
          <p:cNvSpPr/>
          <p:nvPr/>
        </p:nvSpPr>
        <p:spPr>
          <a:xfrm>
            <a:off x="5079986" y="4836056"/>
            <a:ext cx="2141237" cy="1112297"/>
          </a:xfrm>
          <a:custGeom>
            <a:avLst/>
            <a:gdLst>
              <a:gd name="connsiteX0" fmla="*/ 0 w 1700779"/>
              <a:gd name="connsiteY0" fmla="*/ 184177 h 920883"/>
              <a:gd name="connsiteX1" fmla="*/ 1240338 w 1700779"/>
              <a:gd name="connsiteY1" fmla="*/ 184177 h 920883"/>
              <a:gd name="connsiteX2" fmla="*/ 1240338 w 1700779"/>
              <a:gd name="connsiteY2" fmla="*/ 0 h 920883"/>
              <a:gd name="connsiteX3" fmla="*/ 1700779 w 1700779"/>
              <a:gd name="connsiteY3" fmla="*/ 460442 h 920883"/>
              <a:gd name="connsiteX4" fmla="*/ 1240338 w 1700779"/>
              <a:gd name="connsiteY4" fmla="*/ 920883 h 920883"/>
              <a:gd name="connsiteX5" fmla="*/ 1240338 w 1700779"/>
              <a:gd name="connsiteY5" fmla="*/ 736706 h 920883"/>
              <a:gd name="connsiteX6" fmla="*/ 0 w 1700779"/>
              <a:gd name="connsiteY6" fmla="*/ 736706 h 920883"/>
              <a:gd name="connsiteX7" fmla="*/ 0 w 1700779"/>
              <a:gd name="connsiteY7" fmla="*/ 184177 h 92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00779" h="920883">
                <a:moveTo>
                  <a:pt x="1700779" y="736705"/>
                </a:moveTo>
                <a:lnTo>
                  <a:pt x="460441" y="736705"/>
                </a:lnTo>
                <a:lnTo>
                  <a:pt x="460441" y="920882"/>
                </a:lnTo>
                <a:lnTo>
                  <a:pt x="0" y="460441"/>
                </a:lnTo>
                <a:lnTo>
                  <a:pt x="460441" y="1"/>
                </a:lnTo>
                <a:lnTo>
                  <a:pt x="460441" y="184178"/>
                </a:lnTo>
                <a:lnTo>
                  <a:pt x="1700779" y="184178"/>
                </a:lnTo>
                <a:lnTo>
                  <a:pt x="1700779" y="736705"/>
                </a:lnTo>
                <a:close/>
              </a:path>
            </a:pathLst>
          </a:custGeom>
        </p:spPr>
        <p:style>
          <a:lnRef idx="0">
            <a:schemeClr val="accent3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6265" tIns="184178" rIns="0" bIns="184177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1300" kern="1200" dirty="0"/>
              <a:t>Keine Realität, die nicht durch das Wort mitteilbar wäre</a:t>
            </a:r>
          </a:p>
        </p:txBody>
      </p:sp>
    </p:spTree>
    <p:extLst>
      <p:ext uri="{BB962C8B-B14F-4D97-AF65-F5344CB8AC3E}">
        <p14:creationId xmlns:p14="http://schemas.microsoft.com/office/powerpoint/2010/main" val="32245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BAF3809-ED7D-4A98-8B29-986428E0F457}"/>
              </a:ext>
            </a:extLst>
          </p:cNvPr>
          <p:cNvGrpSpPr/>
          <p:nvPr/>
        </p:nvGrpSpPr>
        <p:grpSpPr>
          <a:xfrm>
            <a:off x="1431393" y="1568602"/>
            <a:ext cx="9329214" cy="895531"/>
            <a:chOff x="1393377" y="1226696"/>
            <a:chExt cx="9329214" cy="895531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16AAAB3-F577-4018-89CF-93263DA64BF1}"/>
                </a:ext>
              </a:extLst>
            </p:cNvPr>
            <p:cNvSpPr/>
            <p:nvPr/>
          </p:nvSpPr>
          <p:spPr>
            <a:xfrm>
              <a:off x="1469408" y="1383563"/>
              <a:ext cx="925318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de-DE" sz="2400" i="1" dirty="0"/>
                <a:t>„</a:t>
              </a:r>
              <a:r>
                <a:rPr lang="de-DE" sz="2400" i="1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el-GR" sz="2400" i="1" dirty="0"/>
                <a:t>Ἐν ἀρχῇ ἦν ὁ λόγος, καὶ ὁ λόγος ἦν πρὸς τὸν θεόν, καὶ θεὸς ἦν ὁ λόγος.</a:t>
              </a:r>
              <a:r>
                <a:rPr lang="de-DE" sz="2400" i="1" dirty="0"/>
                <a:t>“ </a:t>
              </a:r>
              <a:r>
                <a:rPr lang="de-DE" dirty="0">
                  <a:solidFill>
                    <a:schemeClr val="bg2">
                      <a:lumMod val="75000"/>
                    </a:schemeClr>
                  </a:solidFill>
                </a:rPr>
                <a:t>Joh </a:t>
              </a:r>
              <a:r>
                <a:rPr lang="el-GR" dirty="0">
                  <a:solidFill>
                    <a:schemeClr val="bg2">
                      <a:lumMod val="75000"/>
                    </a:schemeClr>
                  </a:solidFill>
                </a:rPr>
                <a:t>1</a:t>
              </a:r>
              <a:r>
                <a:rPr lang="de-DE" dirty="0">
                  <a:solidFill>
                    <a:schemeClr val="bg2">
                      <a:lumMod val="75000"/>
                    </a:schemeClr>
                  </a:solidFill>
                </a:rPr>
                <a:t>,1 </a:t>
              </a:r>
              <a:endParaRPr lang="el-GR" dirty="0"/>
            </a:p>
          </p:txBody>
        </p:sp>
        <p:sp>
          <p:nvSpPr>
            <p:cNvPr id="8" name="L-Form 7">
              <a:extLst>
                <a:ext uri="{FF2B5EF4-FFF2-40B4-BE49-F238E27FC236}">
                  <a16:creationId xmlns:a16="http://schemas.microsoft.com/office/drawing/2014/main" id="{053D0DB0-50E0-4C06-B5C8-5510008BDF98}"/>
                </a:ext>
              </a:extLst>
            </p:cNvPr>
            <p:cNvSpPr/>
            <p:nvPr/>
          </p:nvSpPr>
          <p:spPr>
            <a:xfrm rot="5400000">
              <a:off x="1314012" y="1306061"/>
              <a:ext cx="618008" cy="459277"/>
            </a:xfrm>
            <a:prstGeom prst="corner">
              <a:avLst>
                <a:gd name="adj1" fmla="val 6109"/>
                <a:gd name="adj2" fmla="val 5339"/>
              </a:avLst>
            </a:prstGeom>
            <a:solidFill>
              <a:srgbClr val="D0AF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BD6D603A-D34C-4296-A8E5-0BE9AB608582}"/>
              </a:ext>
            </a:extLst>
          </p:cNvPr>
          <p:cNvSpPr txBox="1"/>
          <p:nvPr/>
        </p:nvSpPr>
        <p:spPr>
          <a:xfrm>
            <a:off x="1659090" y="4033281"/>
            <a:ext cx="271139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u="sng" dirty="0"/>
              <a:t>Einheitsübersetzung</a:t>
            </a:r>
          </a:p>
          <a:p>
            <a:endParaRPr lang="de-DE" u="sng" dirty="0"/>
          </a:p>
          <a:p>
            <a:r>
              <a:rPr lang="de-DE" dirty="0"/>
              <a:t>Im Anfang war das Wort und das Wort war bei Gott und das Wort war Gott.</a:t>
            </a:r>
          </a:p>
          <a:p>
            <a:endParaRPr lang="de-DE" dirty="0"/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24F4745B-CECE-415E-BA0A-06E513F666A4}"/>
              </a:ext>
            </a:extLst>
          </p:cNvPr>
          <p:cNvGrpSpPr/>
          <p:nvPr/>
        </p:nvGrpSpPr>
        <p:grpSpPr>
          <a:xfrm>
            <a:off x="4410244" y="4033281"/>
            <a:ext cx="3291839" cy="1785104"/>
            <a:chOff x="4126727" y="4120745"/>
            <a:chExt cx="3291839" cy="1785104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BB9789C4-D8E7-4222-9C24-F50C7427B011}"/>
                </a:ext>
              </a:extLst>
            </p:cNvPr>
            <p:cNvSpPr txBox="1"/>
            <p:nvPr/>
          </p:nvSpPr>
          <p:spPr>
            <a:xfrm>
              <a:off x="4261898" y="4120745"/>
              <a:ext cx="3156668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u="sng" dirty="0"/>
                <a:t>Bibel in gerechter Sprache</a:t>
              </a:r>
            </a:p>
            <a:p>
              <a:endParaRPr lang="de-DE" u="sng" dirty="0"/>
            </a:p>
            <a:p>
              <a:r>
                <a:rPr lang="de-DE" dirty="0"/>
                <a:t>Am Anfang war die Weisheit</a:t>
              </a:r>
              <a:r>
                <a:rPr lang="de-DE" u="sng" dirty="0">
                  <a:solidFill>
                    <a:schemeClr val="tx1"/>
                  </a:solidFill>
                </a:rPr>
                <a:t> </a:t>
              </a:r>
              <a:r>
                <a:rPr lang="de-DE" dirty="0"/>
                <a:t>und die Weisheit war bei Gott</a:t>
              </a:r>
              <a:br>
                <a:rPr lang="de-DE" dirty="0"/>
              </a:br>
              <a:r>
                <a:rPr lang="de-DE" dirty="0"/>
                <a:t>und die Weisheit war wie Gott.</a:t>
              </a:r>
              <a:endParaRPr lang="de-DE" u="none" dirty="0"/>
            </a:p>
            <a:p>
              <a:endParaRPr lang="de-DE" dirty="0"/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80843A67-2FE9-4F58-930E-00BCEA3F3BAE}"/>
                </a:ext>
              </a:extLst>
            </p:cNvPr>
            <p:cNvCxnSpPr/>
            <p:nvPr/>
          </p:nvCxnSpPr>
          <p:spPr>
            <a:xfrm>
              <a:off x="4126727" y="4120745"/>
              <a:ext cx="0" cy="178510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2562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Galathe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0</TotalTime>
  <Words>931</Words>
  <Application>Microsoft Office PowerPoint</Application>
  <PresentationFormat>Breitbild</PresentationFormat>
  <Paragraphs>119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</vt:lpstr>
      <vt:lpstr>PowerPoint-Präsentation</vt:lpstr>
      <vt:lpstr>Totgesagte Sprachen leben länger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Sascha Jäger</dc:creator>
  <cp:lastModifiedBy>Sascha Jäger</cp:lastModifiedBy>
  <cp:revision>15</cp:revision>
  <dcterms:created xsi:type="dcterms:W3CDTF">2019-11-17T20:40:32Z</dcterms:created>
  <dcterms:modified xsi:type="dcterms:W3CDTF">2019-11-20T17:25:09Z</dcterms:modified>
</cp:coreProperties>
</file>